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6"/>
  </p:notesMasterIdLst>
  <p:sldIdLst>
    <p:sldId id="256" r:id="rId2"/>
    <p:sldId id="257" r:id="rId3"/>
    <p:sldId id="262" r:id="rId4"/>
    <p:sldId id="258" r:id="rId5"/>
    <p:sldId id="260" r:id="rId6"/>
    <p:sldId id="263" r:id="rId7"/>
    <p:sldId id="264" r:id="rId8"/>
    <p:sldId id="265" r:id="rId9"/>
    <p:sldId id="266" r:id="rId10"/>
    <p:sldId id="267" r:id="rId11"/>
    <p:sldId id="269" r:id="rId12"/>
    <p:sldId id="268" r:id="rId13"/>
    <p:sldId id="273" r:id="rId14"/>
    <p:sldId id="272" r:id="rId15"/>
    <p:sldId id="270" r:id="rId16"/>
    <p:sldId id="271" r:id="rId17"/>
    <p:sldId id="275" r:id="rId18"/>
    <p:sldId id="274" r:id="rId19"/>
    <p:sldId id="276" r:id="rId20"/>
    <p:sldId id="277" r:id="rId21"/>
    <p:sldId id="278" r:id="rId22"/>
    <p:sldId id="279" r:id="rId23"/>
    <p:sldId id="282" r:id="rId24"/>
    <p:sldId id="280" r:id="rId25"/>
    <p:sldId id="283" r:id="rId26"/>
    <p:sldId id="281" r:id="rId27"/>
    <p:sldId id="284" r:id="rId28"/>
    <p:sldId id="285" r:id="rId29"/>
    <p:sldId id="286" r:id="rId30"/>
    <p:sldId id="290" r:id="rId31"/>
    <p:sldId id="287" r:id="rId32"/>
    <p:sldId id="291" r:id="rId33"/>
    <p:sldId id="288" r:id="rId34"/>
    <p:sldId id="292" r:id="rId35"/>
    <p:sldId id="289" r:id="rId36"/>
    <p:sldId id="293" r:id="rId37"/>
    <p:sldId id="294" r:id="rId38"/>
    <p:sldId id="295" r:id="rId39"/>
    <p:sldId id="296" r:id="rId40"/>
    <p:sldId id="297" r:id="rId41"/>
    <p:sldId id="299" r:id="rId42"/>
    <p:sldId id="298" r:id="rId43"/>
    <p:sldId id="300" r:id="rId44"/>
    <p:sldId id="301" r:id="rId45"/>
    <p:sldId id="302" r:id="rId46"/>
    <p:sldId id="303" r:id="rId47"/>
    <p:sldId id="304" r:id="rId48"/>
    <p:sldId id="309" r:id="rId49"/>
    <p:sldId id="305" r:id="rId50"/>
    <p:sldId id="310" r:id="rId51"/>
    <p:sldId id="307" r:id="rId52"/>
    <p:sldId id="311" r:id="rId53"/>
    <p:sldId id="306" r:id="rId54"/>
    <p:sldId id="308" r:id="rId5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D79"/>
    <a:srgbClr val="CC0099"/>
    <a:srgbClr val="E2109C"/>
    <a:srgbClr val="990099"/>
    <a:srgbClr val="FE9202"/>
    <a:srgbClr val="007033"/>
    <a:srgbClr val="6C1A00"/>
    <a:srgbClr val="00AACC"/>
    <a:srgbClr val="5EEC3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8" autoAdjust="0"/>
    <p:restoredTop sz="94660"/>
  </p:normalViewPr>
  <p:slideViewPr>
    <p:cSldViewPr>
      <p:cViewPr>
        <p:scale>
          <a:sx n="102" d="100"/>
          <a:sy n="102" d="100"/>
        </p:scale>
        <p:origin x="926" y="-25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C3C3B0-3031-415D-BB80-6C38E05913DD}"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357F5FAE-9CB7-4C25-9601-F7FB45DD2744}">
      <dgm:prSet custT="1"/>
      <dgm:spPr/>
      <dgm:t>
        <a:bodyPr/>
        <a:lstStyle/>
        <a:p>
          <a:r>
            <a:rPr lang="en-US" sz="1400" b="1" dirty="0">
              <a:latin typeface="Times New Roman" panose="02020603050405020304" pitchFamily="18" charset="0"/>
              <a:cs typeface="Times New Roman" panose="02020603050405020304" pitchFamily="18" charset="0"/>
            </a:rPr>
            <a:t>Linear Regression: </a:t>
          </a:r>
          <a:r>
            <a:rPr lang="en-US" sz="1400" dirty="0">
              <a:latin typeface="Times New Roman" panose="02020603050405020304" pitchFamily="18" charset="0"/>
              <a:cs typeface="Times New Roman" panose="02020603050405020304" pitchFamily="18" charset="0"/>
            </a:rPr>
            <a:t>This model is used to predict continuous outcomes, such as the price of an Airbnb listing (price). It calculates the relationship between independent variables and a dependent variable (price in this case). The model is evaluated using Mean Squared Error (MSE), which measures the average squared difference between predicted and actual values. A lower MSE indicates better performance.</a:t>
          </a:r>
        </a:p>
      </dgm:t>
    </dgm:pt>
    <dgm:pt modelId="{14BA3063-0535-4873-A8D0-56F890C36FE6}" type="parTrans" cxnId="{18842AFA-EC8E-433F-873A-27CD6B2907ED}">
      <dgm:prSet/>
      <dgm:spPr/>
      <dgm:t>
        <a:bodyPr/>
        <a:lstStyle/>
        <a:p>
          <a:endParaRPr lang="en-US" sz="2400">
            <a:latin typeface="Times New Roman" panose="02020603050405020304" pitchFamily="18" charset="0"/>
            <a:cs typeface="Times New Roman" panose="02020603050405020304" pitchFamily="18" charset="0"/>
          </a:endParaRPr>
        </a:p>
      </dgm:t>
    </dgm:pt>
    <dgm:pt modelId="{A42C7E3A-2FEC-4396-BC4A-0CB74C43B589}" type="sibTrans" cxnId="{18842AFA-EC8E-433F-873A-27CD6B2907ED}">
      <dgm:prSet/>
      <dgm:spPr/>
      <dgm:t>
        <a:bodyPr/>
        <a:lstStyle/>
        <a:p>
          <a:endParaRPr lang="en-US" sz="2400">
            <a:latin typeface="Times New Roman" panose="02020603050405020304" pitchFamily="18" charset="0"/>
            <a:cs typeface="Times New Roman" panose="02020603050405020304" pitchFamily="18" charset="0"/>
          </a:endParaRPr>
        </a:p>
      </dgm:t>
    </dgm:pt>
    <dgm:pt modelId="{C90C40D9-3267-4491-9789-6B89E9B1ECE2}">
      <dgm:prSet custT="1"/>
      <dgm:spPr/>
      <dgm:t>
        <a:bodyPr/>
        <a:lstStyle/>
        <a:p>
          <a:r>
            <a:rPr lang="en-US" sz="1400" b="1" dirty="0">
              <a:latin typeface="Times New Roman" panose="02020603050405020304" pitchFamily="18" charset="0"/>
              <a:cs typeface="Times New Roman" panose="02020603050405020304" pitchFamily="18" charset="0"/>
            </a:rPr>
            <a:t>Logistic Regression: </a:t>
          </a:r>
          <a:r>
            <a:rPr lang="en-US" sz="1400" dirty="0">
              <a:latin typeface="Times New Roman" panose="02020603050405020304" pitchFamily="18" charset="0"/>
              <a:cs typeface="Times New Roman" panose="02020603050405020304" pitchFamily="18" charset="0"/>
            </a:rPr>
            <a:t>This is a classification model used to predict binary outcomes, such as whether a listing is in a higher or lower price class (</a:t>
          </a:r>
          <a:r>
            <a:rPr lang="en-US" sz="1400" dirty="0" err="1">
              <a:latin typeface="Times New Roman" panose="02020603050405020304" pitchFamily="18" charset="0"/>
              <a:cs typeface="Times New Roman" panose="02020603050405020304" pitchFamily="18" charset="0"/>
            </a:rPr>
            <a:t>price_class</a:t>
          </a:r>
          <a:r>
            <a:rPr lang="en-US" sz="1400" dirty="0">
              <a:latin typeface="Times New Roman" panose="02020603050405020304" pitchFamily="18" charset="0"/>
              <a:cs typeface="Times New Roman" panose="02020603050405020304" pitchFamily="18" charset="0"/>
            </a:rPr>
            <a:t>). It estimates probabilities and assigns outcomes based on a threshold. Evaluation is done using Accuracy, which measures the percentage of correctly classified instances, and F1 Score, which balances precision and recall for a more robust assessment in imbalanced datasets.</a:t>
          </a:r>
        </a:p>
      </dgm:t>
    </dgm:pt>
    <dgm:pt modelId="{83881055-B99B-42CF-BAD5-485304593B4B}" type="parTrans" cxnId="{1D05E3C9-32DF-4185-8F84-EBF417662595}">
      <dgm:prSet/>
      <dgm:spPr/>
      <dgm:t>
        <a:bodyPr/>
        <a:lstStyle/>
        <a:p>
          <a:endParaRPr lang="en-US" sz="2400">
            <a:latin typeface="Times New Roman" panose="02020603050405020304" pitchFamily="18" charset="0"/>
            <a:cs typeface="Times New Roman" panose="02020603050405020304" pitchFamily="18" charset="0"/>
          </a:endParaRPr>
        </a:p>
      </dgm:t>
    </dgm:pt>
    <dgm:pt modelId="{EFEC1FB7-CD1E-4877-850C-82D47BD83E1E}" type="sibTrans" cxnId="{1D05E3C9-32DF-4185-8F84-EBF417662595}">
      <dgm:prSet/>
      <dgm:spPr/>
      <dgm:t>
        <a:bodyPr/>
        <a:lstStyle/>
        <a:p>
          <a:endParaRPr lang="en-US" sz="2400">
            <a:latin typeface="Times New Roman" panose="02020603050405020304" pitchFamily="18" charset="0"/>
            <a:cs typeface="Times New Roman" panose="02020603050405020304" pitchFamily="18" charset="0"/>
          </a:endParaRPr>
        </a:p>
      </dgm:t>
    </dgm:pt>
    <dgm:pt modelId="{BC53B4A8-E544-4971-BCEA-FC8D5B5F4571}">
      <dgm:prSet custT="1"/>
      <dgm:spPr/>
      <dgm:t>
        <a:bodyPr/>
        <a:lstStyle/>
        <a:p>
          <a:r>
            <a:rPr lang="en-US" sz="1400" b="1" dirty="0">
              <a:latin typeface="Times New Roman" panose="02020603050405020304" pitchFamily="18" charset="0"/>
              <a:cs typeface="Times New Roman" panose="02020603050405020304" pitchFamily="18" charset="0"/>
            </a:rPr>
            <a:t>Decision Tree Classifier: </a:t>
          </a:r>
          <a:r>
            <a:rPr lang="en-US" sz="1400" dirty="0">
              <a:latin typeface="Times New Roman" panose="02020603050405020304" pitchFamily="18" charset="0"/>
              <a:cs typeface="Times New Roman" panose="02020603050405020304" pitchFamily="18" charset="0"/>
            </a:rPr>
            <a:t>This model uses a tree-like structure to make decisions about categorical outcomes, like classifying listings based on price class. It splits the data based on feature values that provide the most information gain. Accuracy measures overall classification success, and F1 Score balances false positives and false negatives, especially useful when data is </a:t>
          </a:r>
          <a:r>
            <a:rPr lang="en-US" sz="1400" dirty="0" err="1">
              <a:latin typeface="Times New Roman" panose="02020603050405020304" pitchFamily="18" charset="0"/>
              <a:cs typeface="Times New Roman" panose="02020603050405020304" pitchFamily="18" charset="0"/>
            </a:rPr>
            <a:t>imbalanced.Random</a:t>
          </a:r>
          <a:r>
            <a:rPr lang="en-US" sz="1400" dirty="0">
              <a:latin typeface="Times New Roman" panose="02020603050405020304" pitchFamily="18" charset="0"/>
              <a:cs typeface="Times New Roman" panose="02020603050405020304" pitchFamily="18" charset="0"/>
            </a:rPr>
            <a:t> </a:t>
          </a:r>
        </a:p>
      </dgm:t>
    </dgm:pt>
    <dgm:pt modelId="{0F4424C9-EE9A-4A96-B367-0A9A6A287D59}" type="parTrans" cxnId="{D792DCB6-C8FA-41DF-ADF8-C8ABDA919664}">
      <dgm:prSet/>
      <dgm:spPr/>
      <dgm:t>
        <a:bodyPr/>
        <a:lstStyle/>
        <a:p>
          <a:endParaRPr lang="en-US" sz="2400">
            <a:latin typeface="Times New Roman" panose="02020603050405020304" pitchFamily="18" charset="0"/>
            <a:cs typeface="Times New Roman" panose="02020603050405020304" pitchFamily="18" charset="0"/>
          </a:endParaRPr>
        </a:p>
      </dgm:t>
    </dgm:pt>
    <dgm:pt modelId="{B1D36D1C-CB7E-44CF-B1A5-535D12C19084}" type="sibTrans" cxnId="{D792DCB6-C8FA-41DF-ADF8-C8ABDA919664}">
      <dgm:prSet/>
      <dgm:spPr/>
      <dgm:t>
        <a:bodyPr/>
        <a:lstStyle/>
        <a:p>
          <a:endParaRPr lang="en-US" sz="2400">
            <a:latin typeface="Times New Roman" panose="02020603050405020304" pitchFamily="18" charset="0"/>
            <a:cs typeface="Times New Roman" panose="02020603050405020304" pitchFamily="18" charset="0"/>
          </a:endParaRPr>
        </a:p>
      </dgm:t>
    </dgm:pt>
    <dgm:pt modelId="{6DA98994-4CE4-465C-B422-9F150D02BC7D}">
      <dgm:prSet custT="1"/>
      <dgm:spPr/>
      <dgm:t>
        <a:bodyPr/>
        <a:lstStyle/>
        <a:p>
          <a:r>
            <a:rPr lang="en-US" sz="1400" b="1" dirty="0">
              <a:latin typeface="Times New Roman" panose="02020603050405020304" pitchFamily="18" charset="0"/>
              <a:cs typeface="Times New Roman" panose="02020603050405020304" pitchFamily="18" charset="0"/>
            </a:rPr>
            <a:t>Forest Classifier: </a:t>
          </a:r>
          <a:r>
            <a:rPr lang="en-US" sz="1400" dirty="0">
              <a:latin typeface="Times New Roman" panose="02020603050405020304" pitchFamily="18" charset="0"/>
              <a:cs typeface="Times New Roman" panose="02020603050405020304" pitchFamily="18" charset="0"/>
            </a:rPr>
            <a:t>This is an ensemble method that builds multiple decision trees and combines their predictions. It provides a more robust classification by averaging over many trees. Like the Decision Tree, it is evaluated using Accuracy and F1 Score, but it often provides better results due to reduced overfitting.</a:t>
          </a:r>
        </a:p>
      </dgm:t>
    </dgm:pt>
    <dgm:pt modelId="{F0F34CBE-656F-4088-987D-F538E2F1C8D4}" type="parTrans" cxnId="{0EDE097A-1EF2-48F1-A69C-B39CDF8F6CC5}">
      <dgm:prSet/>
      <dgm:spPr/>
      <dgm:t>
        <a:bodyPr/>
        <a:lstStyle/>
        <a:p>
          <a:endParaRPr lang="en-US" sz="2400">
            <a:latin typeface="Times New Roman" panose="02020603050405020304" pitchFamily="18" charset="0"/>
            <a:cs typeface="Times New Roman" panose="02020603050405020304" pitchFamily="18" charset="0"/>
          </a:endParaRPr>
        </a:p>
      </dgm:t>
    </dgm:pt>
    <dgm:pt modelId="{6BF48C73-C861-41D4-9A44-957A9C47C31A}" type="sibTrans" cxnId="{0EDE097A-1EF2-48F1-A69C-B39CDF8F6CC5}">
      <dgm:prSet/>
      <dgm:spPr/>
      <dgm:t>
        <a:bodyPr/>
        <a:lstStyle/>
        <a:p>
          <a:endParaRPr lang="en-US" sz="2400">
            <a:latin typeface="Times New Roman" panose="02020603050405020304" pitchFamily="18" charset="0"/>
            <a:cs typeface="Times New Roman" panose="02020603050405020304" pitchFamily="18" charset="0"/>
          </a:endParaRPr>
        </a:p>
      </dgm:t>
    </dgm:pt>
    <dgm:pt modelId="{651EC93A-6B41-4FFF-9833-07CB4625BCA5}" type="pres">
      <dgm:prSet presAssocID="{F6C3C3B0-3031-415D-BB80-6C38E05913DD}" presName="vert0" presStyleCnt="0">
        <dgm:presLayoutVars>
          <dgm:dir/>
          <dgm:animOne val="branch"/>
          <dgm:animLvl val="lvl"/>
        </dgm:presLayoutVars>
      </dgm:prSet>
      <dgm:spPr/>
    </dgm:pt>
    <dgm:pt modelId="{176514C7-24D1-4F60-AC8A-E16402A999FF}" type="pres">
      <dgm:prSet presAssocID="{357F5FAE-9CB7-4C25-9601-F7FB45DD2744}" presName="thickLine" presStyleLbl="alignNode1" presStyleIdx="0" presStyleCnt="4"/>
      <dgm:spPr/>
    </dgm:pt>
    <dgm:pt modelId="{3739467F-BC90-4943-A01D-47215AD56F45}" type="pres">
      <dgm:prSet presAssocID="{357F5FAE-9CB7-4C25-9601-F7FB45DD2744}" presName="horz1" presStyleCnt="0"/>
      <dgm:spPr/>
    </dgm:pt>
    <dgm:pt modelId="{263D25A4-39FD-421C-9D3D-47C062D1BAFF}" type="pres">
      <dgm:prSet presAssocID="{357F5FAE-9CB7-4C25-9601-F7FB45DD2744}" presName="tx1" presStyleLbl="revTx" presStyleIdx="0" presStyleCnt="4"/>
      <dgm:spPr/>
    </dgm:pt>
    <dgm:pt modelId="{7A90005E-242C-438F-A4C9-76F1A83E96D4}" type="pres">
      <dgm:prSet presAssocID="{357F5FAE-9CB7-4C25-9601-F7FB45DD2744}" presName="vert1" presStyleCnt="0"/>
      <dgm:spPr/>
    </dgm:pt>
    <dgm:pt modelId="{869BF8D8-8922-43BD-978E-DA06200E944C}" type="pres">
      <dgm:prSet presAssocID="{C90C40D9-3267-4491-9789-6B89E9B1ECE2}" presName="thickLine" presStyleLbl="alignNode1" presStyleIdx="1" presStyleCnt="4"/>
      <dgm:spPr/>
    </dgm:pt>
    <dgm:pt modelId="{0CEEB0D6-024D-4174-B5DA-E1A967895953}" type="pres">
      <dgm:prSet presAssocID="{C90C40D9-3267-4491-9789-6B89E9B1ECE2}" presName="horz1" presStyleCnt="0"/>
      <dgm:spPr/>
    </dgm:pt>
    <dgm:pt modelId="{0AC9D50B-90D8-477A-9AA1-9C0040879BF5}" type="pres">
      <dgm:prSet presAssocID="{C90C40D9-3267-4491-9789-6B89E9B1ECE2}" presName="tx1" presStyleLbl="revTx" presStyleIdx="1" presStyleCnt="4"/>
      <dgm:spPr/>
    </dgm:pt>
    <dgm:pt modelId="{51EB7094-7713-4FF8-A04E-EEF7C669E01A}" type="pres">
      <dgm:prSet presAssocID="{C90C40D9-3267-4491-9789-6B89E9B1ECE2}" presName="vert1" presStyleCnt="0"/>
      <dgm:spPr/>
    </dgm:pt>
    <dgm:pt modelId="{5D329031-DD5F-416A-9037-94A58B4F0E16}" type="pres">
      <dgm:prSet presAssocID="{BC53B4A8-E544-4971-BCEA-FC8D5B5F4571}" presName="thickLine" presStyleLbl="alignNode1" presStyleIdx="2" presStyleCnt="4"/>
      <dgm:spPr/>
    </dgm:pt>
    <dgm:pt modelId="{7545EB20-A3F8-47B2-B519-0825D7C08A15}" type="pres">
      <dgm:prSet presAssocID="{BC53B4A8-E544-4971-BCEA-FC8D5B5F4571}" presName="horz1" presStyleCnt="0"/>
      <dgm:spPr/>
    </dgm:pt>
    <dgm:pt modelId="{5E065356-5EA6-46B7-953E-E3B57AD9E16C}" type="pres">
      <dgm:prSet presAssocID="{BC53B4A8-E544-4971-BCEA-FC8D5B5F4571}" presName="tx1" presStyleLbl="revTx" presStyleIdx="2" presStyleCnt="4"/>
      <dgm:spPr/>
    </dgm:pt>
    <dgm:pt modelId="{104C83F5-AE1B-4403-A367-BFA24B7823A0}" type="pres">
      <dgm:prSet presAssocID="{BC53B4A8-E544-4971-BCEA-FC8D5B5F4571}" presName="vert1" presStyleCnt="0"/>
      <dgm:spPr/>
    </dgm:pt>
    <dgm:pt modelId="{3BFF6084-3AF8-4949-8878-6283B02D7333}" type="pres">
      <dgm:prSet presAssocID="{6DA98994-4CE4-465C-B422-9F150D02BC7D}" presName="thickLine" presStyleLbl="alignNode1" presStyleIdx="3" presStyleCnt="4"/>
      <dgm:spPr/>
    </dgm:pt>
    <dgm:pt modelId="{E02F7F99-4106-4664-B5CB-27F19C6DC7FD}" type="pres">
      <dgm:prSet presAssocID="{6DA98994-4CE4-465C-B422-9F150D02BC7D}" presName="horz1" presStyleCnt="0"/>
      <dgm:spPr/>
    </dgm:pt>
    <dgm:pt modelId="{0E596A93-670E-4295-A7CF-FAA8917DCD5B}" type="pres">
      <dgm:prSet presAssocID="{6DA98994-4CE4-465C-B422-9F150D02BC7D}" presName="tx1" presStyleLbl="revTx" presStyleIdx="3" presStyleCnt="4"/>
      <dgm:spPr/>
    </dgm:pt>
    <dgm:pt modelId="{AFD0CAED-D78C-44CB-B89A-81C2F2776253}" type="pres">
      <dgm:prSet presAssocID="{6DA98994-4CE4-465C-B422-9F150D02BC7D}" presName="vert1" presStyleCnt="0"/>
      <dgm:spPr/>
    </dgm:pt>
  </dgm:ptLst>
  <dgm:cxnLst>
    <dgm:cxn modelId="{D1B8ED32-6A4F-49FD-9FB9-1810A6CBDE57}" type="presOf" srcId="{BC53B4A8-E544-4971-BCEA-FC8D5B5F4571}" destId="{5E065356-5EA6-46B7-953E-E3B57AD9E16C}" srcOrd="0" destOrd="0" presId="urn:microsoft.com/office/officeart/2008/layout/LinedList"/>
    <dgm:cxn modelId="{7FD50A50-FF74-4721-8390-7B88F7D55CE7}" type="presOf" srcId="{357F5FAE-9CB7-4C25-9601-F7FB45DD2744}" destId="{263D25A4-39FD-421C-9D3D-47C062D1BAFF}" srcOrd="0" destOrd="0" presId="urn:microsoft.com/office/officeart/2008/layout/LinedList"/>
    <dgm:cxn modelId="{0EDE097A-1EF2-48F1-A69C-B39CDF8F6CC5}" srcId="{F6C3C3B0-3031-415D-BB80-6C38E05913DD}" destId="{6DA98994-4CE4-465C-B422-9F150D02BC7D}" srcOrd="3" destOrd="0" parTransId="{F0F34CBE-656F-4088-987D-F538E2F1C8D4}" sibTransId="{6BF48C73-C861-41D4-9A44-957A9C47C31A}"/>
    <dgm:cxn modelId="{B9265E96-DB67-4AD9-9E5A-C24AC20812A0}" type="presOf" srcId="{6DA98994-4CE4-465C-B422-9F150D02BC7D}" destId="{0E596A93-670E-4295-A7CF-FAA8917DCD5B}" srcOrd="0" destOrd="0" presId="urn:microsoft.com/office/officeart/2008/layout/LinedList"/>
    <dgm:cxn modelId="{1ADEB099-828B-420D-98DC-5694707F3710}" type="presOf" srcId="{C90C40D9-3267-4491-9789-6B89E9B1ECE2}" destId="{0AC9D50B-90D8-477A-9AA1-9C0040879BF5}" srcOrd="0" destOrd="0" presId="urn:microsoft.com/office/officeart/2008/layout/LinedList"/>
    <dgm:cxn modelId="{D792DCB6-C8FA-41DF-ADF8-C8ABDA919664}" srcId="{F6C3C3B0-3031-415D-BB80-6C38E05913DD}" destId="{BC53B4A8-E544-4971-BCEA-FC8D5B5F4571}" srcOrd="2" destOrd="0" parTransId="{0F4424C9-EE9A-4A96-B367-0A9A6A287D59}" sibTransId="{B1D36D1C-CB7E-44CF-B1A5-535D12C19084}"/>
    <dgm:cxn modelId="{1D05E3C9-32DF-4185-8F84-EBF417662595}" srcId="{F6C3C3B0-3031-415D-BB80-6C38E05913DD}" destId="{C90C40D9-3267-4491-9789-6B89E9B1ECE2}" srcOrd="1" destOrd="0" parTransId="{83881055-B99B-42CF-BAD5-485304593B4B}" sibTransId="{EFEC1FB7-CD1E-4877-850C-82D47BD83E1E}"/>
    <dgm:cxn modelId="{18842AFA-EC8E-433F-873A-27CD6B2907ED}" srcId="{F6C3C3B0-3031-415D-BB80-6C38E05913DD}" destId="{357F5FAE-9CB7-4C25-9601-F7FB45DD2744}" srcOrd="0" destOrd="0" parTransId="{14BA3063-0535-4873-A8D0-56F890C36FE6}" sibTransId="{A42C7E3A-2FEC-4396-BC4A-0CB74C43B589}"/>
    <dgm:cxn modelId="{847767FF-CCEA-48CC-B562-026E616EB940}" type="presOf" srcId="{F6C3C3B0-3031-415D-BB80-6C38E05913DD}" destId="{651EC93A-6B41-4FFF-9833-07CB4625BCA5}" srcOrd="0" destOrd="0" presId="urn:microsoft.com/office/officeart/2008/layout/LinedList"/>
    <dgm:cxn modelId="{415C1423-A93B-408A-8C89-C5F66048462D}" type="presParOf" srcId="{651EC93A-6B41-4FFF-9833-07CB4625BCA5}" destId="{176514C7-24D1-4F60-AC8A-E16402A999FF}" srcOrd="0" destOrd="0" presId="urn:microsoft.com/office/officeart/2008/layout/LinedList"/>
    <dgm:cxn modelId="{151B9E2A-A30D-4F4A-A8B8-05127AB1F32B}" type="presParOf" srcId="{651EC93A-6B41-4FFF-9833-07CB4625BCA5}" destId="{3739467F-BC90-4943-A01D-47215AD56F45}" srcOrd="1" destOrd="0" presId="urn:microsoft.com/office/officeart/2008/layout/LinedList"/>
    <dgm:cxn modelId="{90E76E82-78F8-44E3-AC98-63861C0DA15A}" type="presParOf" srcId="{3739467F-BC90-4943-A01D-47215AD56F45}" destId="{263D25A4-39FD-421C-9D3D-47C062D1BAFF}" srcOrd="0" destOrd="0" presId="urn:microsoft.com/office/officeart/2008/layout/LinedList"/>
    <dgm:cxn modelId="{8FFE0F72-06A0-49C7-9B66-898017C7FF68}" type="presParOf" srcId="{3739467F-BC90-4943-A01D-47215AD56F45}" destId="{7A90005E-242C-438F-A4C9-76F1A83E96D4}" srcOrd="1" destOrd="0" presId="urn:microsoft.com/office/officeart/2008/layout/LinedList"/>
    <dgm:cxn modelId="{618FD299-777F-41D1-B0FD-245B41F835F8}" type="presParOf" srcId="{651EC93A-6B41-4FFF-9833-07CB4625BCA5}" destId="{869BF8D8-8922-43BD-978E-DA06200E944C}" srcOrd="2" destOrd="0" presId="urn:microsoft.com/office/officeart/2008/layout/LinedList"/>
    <dgm:cxn modelId="{34F32DCB-B21E-4ED9-9CD1-B469BD42DAF4}" type="presParOf" srcId="{651EC93A-6B41-4FFF-9833-07CB4625BCA5}" destId="{0CEEB0D6-024D-4174-B5DA-E1A967895953}" srcOrd="3" destOrd="0" presId="urn:microsoft.com/office/officeart/2008/layout/LinedList"/>
    <dgm:cxn modelId="{C6965BE3-4163-4852-B101-D152DFEB4184}" type="presParOf" srcId="{0CEEB0D6-024D-4174-B5DA-E1A967895953}" destId="{0AC9D50B-90D8-477A-9AA1-9C0040879BF5}" srcOrd="0" destOrd="0" presId="urn:microsoft.com/office/officeart/2008/layout/LinedList"/>
    <dgm:cxn modelId="{EE4064E3-1E98-424E-BB6A-CEB23E7F5BF3}" type="presParOf" srcId="{0CEEB0D6-024D-4174-B5DA-E1A967895953}" destId="{51EB7094-7713-4FF8-A04E-EEF7C669E01A}" srcOrd="1" destOrd="0" presId="urn:microsoft.com/office/officeart/2008/layout/LinedList"/>
    <dgm:cxn modelId="{C2DAC27F-3693-4DAD-A1F7-2C703D97BB22}" type="presParOf" srcId="{651EC93A-6B41-4FFF-9833-07CB4625BCA5}" destId="{5D329031-DD5F-416A-9037-94A58B4F0E16}" srcOrd="4" destOrd="0" presId="urn:microsoft.com/office/officeart/2008/layout/LinedList"/>
    <dgm:cxn modelId="{925BBD25-F43B-407B-B370-4F16E2831076}" type="presParOf" srcId="{651EC93A-6B41-4FFF-9833-07CB4625BCA5}" destId="{7545EB20-A3F8-47B2-B519-0825D7C08A15}" srcOrd="5" destOrd="0" presId="urn:microsoft.com/office/officeart/2008/layout/LinedList"/>
    <dgm:cxn modelId="{EA1AFEE4-2183-4AF6-87CE-D890533BA902}" type="presParOf" srcId="{7545EB20-A3F8-47B2-B519-0825D7C08A15}" destId="{5E065356-5EA6-46B7-953E-E3B57AD9E16C}" srcOrd="0" destOrd="0" presId="urn:microsoft.com/office/officeart/2008/layout/LinedList"/>
    <dgm:cxn modelId="{96BD0858-BA52-4711-8442-CBB5EE2E6945}" type="presParOf" srcId="{7545EB20-A3F8-47B2-B519-0825D7C08A15}" destId="{104C83F5-AE1B-4403-A367-BFA24B7823A0}" srcOrd="1" destOrd="0" presId="urn:microsoft.com/office/officeart/2008/layout/LinedList"/>
    <dgm:cxn modelId="{DDBFD05C-2FCB-4B3E-A469-5BCF10332DB2}" type="presParOf" srcId="{651EC93A-6B41-4FFF-9833-07CB4625BCA5}" destId="{3BFF6084-3AF8-4949-8878-6283B02D7333}" srcOrd="6" destOrd="0" presId="urn:microsoft.com/office/officeart/2008/layout/LinedList"/>
    <dgm:cxn modelId="{D9E955CD-CEFE-4590-B07C-2F1DC61CE6A5}" type="presParOf" srcId="{651EC93A-6B41-4FFF-9833-07CB4625BCA5}" destId="{E02F7F99-4106-4664-B5CB-27F19C6DC7FD}" srcOrd="7" destOrd="0" presId="urn:microsoft.com/office/officeart/2008/layout/LinedList"/>
    <dgm:cxn modelId="{74010FB2-B1CE-44C3-B730-9B3ACFD454C9}" type="presParOf" srcId="{E02F7F99-4106-4664-B5CB-27F19C6DC7FD}" destId="{0E596A93-670E-4295-A7CF-FAA8917DCD5B}" srcOrd="0" destOrd="0" presId="urn:microsoft.com/office/officeart/2008/layout/LinedList"/>
    <dgm:cxn modelId="{FC8417DE-0099-44AB-83CB-C38C9E8E6847}" type="presParOf" srcId="{E02F7F99-4106-4664-B5CB-27F19C6DC7FD}" destId="{AFD0CAED-D78C-44CB-B89A-81C2F27762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514C7-24D1-4F60-AC8A-E16402A999FF}">
      <dsp:nvSpPr>
        <dsp:cNvPr id="0" name=""/>
        <dsp:cNvSpPr/>
      </dsp:nvSpPr>
      <dsp:spPr>
        <a:xfrm>
          <a:off x="0" y="0"/>
          <a:ext cx="5650085"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3D25A4-39FD-421C-9D3D-47C062D1BAFF}">
      <dsp:nvSpPr>
        <dsp:cNvPr id="0" name=""/>
        <dsp:cNvSpPr/>
      </dsp:nvSpPr>
      <dsp:spPr>
        <a:xfrm>
          <a:off x="0" y="0"/>
          <a:ext cx="5650085" cy="118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Linear Regression: </a:t>
          </a:r>
          <a:r>
            <a:rPr lang="en-US" sz="1400" kern="1200" dirty="0">
              <a:latin typeface="Times New Roman" panose="02020603050405020304" pitchFamily="18" charset="0"/>
              <a:cs typeface="Times New Roman" panose="02020603050405020304" pitchFamily="18" charset="0"/>
            </a:rPr>
            <a:t>This model is used to predict continuous outcomes, such as the price of an Airbnb listing (price). It calculates the relationship between independent variables and a dependent variable (price in this case). The model is evaluated using Mean Squared Error (MSE), which measures the average squared difference between predicted and actual values. A lower MSE indicates better performance.</a:t>
          </a:r>
        </a:p>
      </dsp:txBody>
      <dsp:txXfrm>
        <a:off x="0" y="0"/>
        <a:ext cx="5650085" cy="1183463"/>
      </dsp:txXfrm>
    </dsp:sp>
    <dsp:sp modelId="{869BF8D8-8922-43BD-978E-DA06200E944C}">
      <dsp:nvSpPr>
        <dsp:cNvPr id="0" name=""/>
        <dsp:cNvSpPr/>
      </dsp:nvSpPr>
      <dsp:spPr>
        <a:xfrm>
          <a:off x="0" y="1183463"/>
          <a:ext cx="5650085"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C9D50B-90D8-477A-9AA1-9C0040879BF5}">
      <dsp:nvSpPr>
        <dsp:cNvPr id="0" name=""/>
        <dsp:cNvSpPr/>
      </dsp:nvSpPr>
      <dsp:spPr>
        <a:xfrm>
          <a:off x="0" y="1183463"/>
          <a:ext cx="5650085" cy="118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Logistic Regression: </a:t>
          </a:r>
          <a:r>
            <a:rPr lang="en-US" sz="1400" kern="1200" dirty="0">
              <a:latin typeface="Times New Roman" panose="02020603050405020304" pitchFamily="18" charset="0"/>
              <a:cs typeface="Times New Roman" panose="02020603050405020304" pitchFamily="18" charset="0"/>
            </a:rPr>
            <a:t>This is a classification model used to predict binary outcomes, such as whether a listing is in a higher or lower price class (</a:t>
          </a:r>
          <a:r>
            <a:rPr lang="en-US" sz="1400" kern="1200" dirty="0" err="1">
              <a:latin typeface="Times New Roman" panose="02020603050405020304" pitchFamily="18" charset="0"/>
              <a:cs typeface="Times New Roman" panose="02020603050405020304" pitchFamily="18" charset="0"/>
            </a:rPr>
            <a:t>price_class</a:t>
          </a:r>
          <a:r>
            <a:rPr lang="en-US" sz="1400" kern="1200" dirty="0">
              <a:latin typeface="Times New Roman" panose="02020603050405020304" pitchFamily="18" charset="0"/>
              <a:cs typeface="Times New Roman" panose="02020603050405020304" pitchFamily="18" charset="0"/>
            </a:rPr>
            <a:t>). It estimates probabilities and assigns outcomes based on a threshold. Evaluation is done using Accuracy, which measures the percentage of correctly classified instances, and F1 Score, which balances precision and recall for a more robust assessment in imbalanced datasets.</a:t>
          </a:r>
        </a:p>
      </dsp:txBody>
      <dsp:txXfrm>
        <a:off x="0" y="1183463"/>
        <a:ext cx="5650085" cy="1183463"/>
      </dsp:txXfrm>
    </dsp:sp>
    <dsp:sp modelId="{5D329031-DD5F-416A-9037-94A58B4F0E16}">
      <dsp:nvSpPr>
        <dsp:cNvPr id="0" name=""/>
        <dsp:cNvSpPr/>
      </dsp:nvSpPr>
      <dsp:spPr>
        <a:xfrm>
          <a:off x="0" y="2366927"/>
          <a:ext cx="5650085"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065356-5EA6-46B7-953E-E3B57AD9E16C}">
      <dsp:nvSpPr>
        <dsp:cNvPr id="0" name=""/>
        <dsp:cNvSpPr/>
      </dsp:nvSpPr>
      <dsp:spPr>
        <a:xfrm>
          <a:off x="0" y="2366927"/>
          <a:ext cx="5650085" cy="118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Decision Tree Classifier: </a:t>
          </a:r>
          <a:r>
            <a:rPr lang="en-US" sz="1400" kern="1200" dirty="0">
              <a:latin typeface="Times New Roman" panose="02020603050405020304" pitchFamily="18" charset="0"/>
              <a:cs typeface="Times New Roman" panose="02020603050405020304" pitchFamily="18" charset="0"/>
            </a:rPr>
            <a:t>This model uses a tree-like structure to make decisions about categorical outcomes, like classifying listings based on price class. It splits the data based on feature values that provide the most information gain. Accuracy measures overall classification success, and F1 Score balances false positives and false negatives, especially useful when data is </a:t>
          </a:r>
          <a:r>
            <a:rPr lang="en-US" sz="1400" kern="1200" dirty="0" err="1">
              <a:latin typeface="Times New Roman" panose="02020603050405020304" pitchFamily="18" charset="0"/>
              <a:cs typeface="Times New Roman" panose="02020603050405020304" pitchFamily="18" charset="0"/>
            </a:rPr>
            <a:t>imbalanced.Random</a:t>
          </a:r>
          <a:r>
            <a:rPr lang="en-US" sz="1400" kern="1200" dirty="0">
              <a:latin typeface="Times New Roman" panose="02020603050405020304" pitchFamily="18" charset="0"/>
              <a:cs typeface="Times New Roman" panose="02020603050405020304" pitchFamily="18" charset="0"/>
            </a:rPr>
            <a:t> </a:t>
          </a:r>
        </a:p>
      </dsp:txBody>
      <dsp:txXfrm>
        <a:off x="0" y="2366927"/>
        <a:ext cx="5650085" cy="1183463"/>
      </dsp:txXfrm>
    </dsp:sp>
    <dsp:sp modelId="{3BFF6084-3AF8-4949-8878-6283B02D7333}">
      <dsp:nvSpPr>
        <dsp:cNvPr id="0" name=""/>
        <dsp:cNvSpPr/>
      </dsp:nvSpPr>
      <dsp:spPr>
        <a:xfrm>
          <a:off x="0" y="3550391"/>
          <a:ext cx="5650085"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596A93-670E-4295-A7CF-FAA8917DCD5B}">
      <dsp:nvSpPr>
        <dsp:cNvPr id="0" name=""/>
        <dsp:cNvSpPr/>
      </dsp:nvSpPr>
      <dsp:spPr>
        <a:xfrm>
          <a:off x="0" y="3550391"/>
          <a:ext cx="5650085" cy="118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Forest Classifier: </a:t>
          </a:r>
          <a:r>
            <a:rPr lang="en-US" sz="1400" kern="1200" dirty="0">
              <a:latin typeface="Times New Roman" panose="02020603050405020304" pitchFamily="18" charset="0"/>
              <a:cs typeface="Times New Roman" panose="02020603050405020304" pitchFamily="18" charset="0"/>
            </a:rPr>
            <a:t>This is an ensemble method that builds multiple decision trees and combines their predictions. It provides a more robust classification by averaging over many trees. Like the Decision Tree, it is evaluated using Accuracy and F1 Score, but it often provides better results due to reduced overfitting.</a:t>
          </a:r>
        </a:p>
      </dsp:txBody>
      <dsp:txXfrm>
        <a:off x="0" y="3550391"/>
        <a:ext cx="5650085" cy="11834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5</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376237"/>
            <a:ext cx="6260905" cy="1737398"/>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3182570"/>
            <a:ext cx="6260905" cy="654741"/>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0730" y="102393"/>
            <a:ext cx="8246070" cy="763524"/>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350111"/>
            <a:ext cx="8246070" cy="341715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76237"/>
            <a:ext cx="7016194" cy="763525"/>
          </a:xfrm>
        </p:spPr>
        <p:txBody>
          <a:bodyPr>
            <a:normAutofit/>
          </a:bodyPr>
          <a:lstStyle>
            <a:lvl1pPr algn="l">
              <a:defRPr sz="3600">
                <a:solidFill>
                  <a:schemeClr val="accent6">
                    <a:lumMod val="75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7201" y="1197405"/>
            <a:ext cx="7016194" cy="3576168"/>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8171" y="102393"/>
            <a:ext cx="8076896" cy="763525"/>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12/10/2024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50" y="145478"/>
            <a:ext cx="6413610" cy="1968157"/>
          </a:xfrm>
        </p:spPr>
        <p:txBody>
          <a:bodyPr>
            <a:normAutofit/>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of</a:t>
            </a:r>
            <a:r>
              <a:rPr lang="en-US" sz="4000" dirty="0">
                <a:solidFill>
                  <a:schemeClr val="bg1"/>
                </a:solidFill>
              </a:rPr>
              <a:t> Airbnb NYC : Unveiling Trends and Insights</a:t>
            </a:r>
          </a:p>
        </p:txBody>
      </p:sp>
      <p:sp>
        <p:nvSpPr>
          <p:cNvPr id="6" name="Title 1">
            <a:extLst>
              <a:ext uri="{FF2B5EF4-FFF2-40B4-BE49-F238E27FC236}">
                <a16:creationId xmlns:a16="http://schemas.microsoft.com/office/drawing/2014/main" id="{25B5AC42-546C-135A-7A58-8E0FF27B28BC}"/>
              </a:ext>
            </a:extLst>
          </p:cNvPr>
          <p:cNvSpPr txBox="1">
            <a:spLocks/>
          </p:cNvSpPr>
          <p:nvPr/>
        </p:nvSpPr>
        <p:spPr>
          <a:xfrm>
            <a:off x="143555" y="3335275"/>
            <a:ext cx="9660666" cy="2901395"/>
          </a:xfrm>
          <a:prstGeom prst="rect">
            <a:avLst/>
          </a:prstGeom>
          <a:noFill/>
          <a:effectLst>
            <a:outerShdw blurRad="50800" dist="38100" dir="2700000" algn="tl" rotWithShape="0">
              <a:prstClr val="black">
                <a:alpha val="40000"/>
              </a:prstClr>
            </a:outerShdw>
          </a:effectLst>
        </p:spPr>
        <p:txBody>
          <a:bodyPr vert="horz" lIns="91440" tIns="45720" rIns="91440" bIns="45720" rtlCol="0" anchor="t">
            <a:normAutofit fontScale="75000" lnSpcReduction="20000"/>
          </a:bodyPr>
          <a:lstStyle>
            <a:lvl1pPr algn="l" defTabSz="914400" rtl="0" eaLnBrk="1" latinLnBrk="0" hangingPunct="1">
              <a:spcBef>
                <a:spcPct val="0"/>
              </a:spcBef>
              <a:buNone/>
              <a:defRPr sz="3600" kern="1200">
                <a:solidFill>
                  <a:srgbClr val="002060"/>
                </a:solidFill>
                <a:latin typeface="+mj-lt"/>
                <a:ea typeface="+mj-ea"/>
                <a:cs typeface="+mj-cs"/>
              </a:defRPr>
            </a:lvl1pPr>
          </a:lstStyle>
          <a:p>
            <a:pPr>
              <a:lnSpc>
                <a:spcPct val="90000"/>
              </a:lnSpc>
            </a:pPr>
            <a:r>
              <a:rPr lang="en-US" sz="4400"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Group 2</a:t>
            </a:r>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b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Sireesha</a:t>
            </a:r>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Gangarapu</a:t>
            </a:r>
            <a:b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Sai Swaroop Manne</a:t>
            </a:r>
            <a:b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Kavya Sri </a:t>
            </a:r>
            <a:r>
              <a:rPr lang="en-US" sz="440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Myakala</a:t>
            </a:r>
            <a:b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Vinay </a:t>
            </a:r>
            <a:r>
              <a:rPr lang="en-US" sz="440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Suhaas</a:t>
            </a:r>
            <a:r>
              <a:rPr 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Gandi</a:t>
            </a:r>
            <a:br>
              <a:rPr lang="en-US" sz="2400" dirty="0">
                <a:solidFill>
                  <a:schemeClr val="bg1"/>
                </a:solidFill>
                <a:latin typeface="Times New Roman" panose="02020603050405020304" pitchFamily="18" charset="0"/>
                <a:cs typeface="Times New Roman" panose="02020603050405020304" pitchFamily="18" charset="0"/>
              </a:rPr>
            </a:br>
            <a:br>
              <a:rPr lang="en-US" sz="2400" dirty="0">
                <a:solidFill>
                  <a:schemeClr val="bg1"/>
                </a:solidFill>
                <a:latin typeface="Times New Roman" panose="02020603050405020304" pitchFamily="18" charset="0"/>
                <a:cs typeface="Times New Roman" panose="02020603050405020304" pitchFamily="18" charset="0"/>
              </a:rPr>
            </a:br>
            <a:br>
              <a:rPr lang="en-US" sz="2400" dirty="0">
                <a:solidFill>
                  <a:schemeClr val="bg1"/>
                </a:solidFill>
                <a:latin typeface="Times New Roman" panose="02020603050405020304" pitchFamily="18" charset="0"/>
                <a:cs typeface="Times New Roman" panose="02020603050405020304" pitchFamily="18" charset="0"/>
              </a:rPr>
            </a:br>
            <a:br>
              <a:rPr lang="en-US" sz="2400" dirty="0">
                <a:solidFill>
                  <a:schemeClr val="bg1"/>
                </a:solidFill>
                <a:latin typeface="Times New Roman" panose="02020603050405020304" pitchFamily="18" charset="0"/>
                <a:cs typeface="Times New Roman" panose="02020603050405020304" pitchFamily="18" charset="0"/>
              </a:rPr>
            </a:br>
            <a:br>
              <a:rPr lang="en-US" sz="2400" dirty="0">
                <a:solidFill>
                  <a:schemeClr val="bg1"/>
                </a:solidFill>
                <a:latin typeface="Times New Roman" panose="02020603050405020304" pitchFamily="18" charset="0"/>
                <a:cs typeface="Times New Roman" panose="02020603050405020304" pitchFamily="18" charset="0"/>
              </a:rPr>
            </a:b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1F48B2-25AB-E479-A9CF-4FA9E1B32836}"/>
              </a:ext>
            </a:extLst>
          </p:cNvPr>
          <p:cNvPicPr>
            <a:picLocks noChangeAspect="1"/>
          </p:cNvPicPr>
          <p:nvPr/>
        </p:nvPicPr>
        <p:blipFill>
          <a:blip r:embed="rId2"/>
          <a:stretch>
            <a:fillRect/>
          </a:stretch>
        </p:blipFill>
        <p:spPr>
          <a:xfrm>
            <a:off x="0" y="-24235"/>
            <a:ext cx="9153150" cy="5191969"/>
          </a:xfrm>
          <a:prstGeom prst="rect">
            <a:avLst/>
          </a:prstGeom>
        </p:spPr>
      </p:pic>
    </p:spTree>
    <p:extLst>
      <p:ext uri="{BB962C8B-B14F-4D97-AF65-F5344CB8AC3E}">
        <p14:creationId xmlns:p14="http://schemas.microsoft.com/office/powerpoint/2010/main" val="2342628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hoto of a city at the time">
            <a:extLst>
              <a:ext uri="{FF2B5EF4-FFF2-40B4-BE49-F238E27FC236}">
                <a16:creationId xmlns:a16="http://schemas.microsoft.com/office/drawing/2014/main" id="{171E2CC2-E895-7E43-CA1B-35E40723D42F}"/>
              </a:ext>
            </a:extLst>
          </p:cNvPr>
          <p:cNvPicPr>
            <a:picLocks noChangeAspect="1"/>
          </p:cNvPicPr>
          <p:nvPr/>
        </p:nvPicPr>
        <p:blipFill>
          <a:blip r:embed="rId2"/>
          <a:srcRect l="24588" r="22753"/>
          <a:stretch/>
        </p:blipFill>
        <p:spPr>
          <a:xfrm>
            <a:off x="20" y="-1"/>
            <a:ext cx="4057627" cy="5143501"/>
          </a:xfrm>
          <a:prstGeom prst="rect">
            <a:avLst/>
          </a:prstGeom>
        </p:spPr>
      </p:pic>
      <p:sp useBgFill="1">
        <p:nvSpPr>
          <p:cNvPr id="44" name="Rectangle 4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0"/>
            <a:ext cx="5086352" cy="1714499"/>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00074B-E059-8680-31B1-65C38013D8D7}"/>
              </a:ext>
            </a:extLst>
          </p:cNvPr>
          <p:cNvSpPr txBox="1"/>
          <p:nvPr/>
        </p:nvSpPr>
        <p:spPr>
          <a:xfrm>
            <a:off x="4586487" y="304263"/>
            <a:ext cx="4098726" cy="11694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dirty="0">
                <a:latin typeface="+mj-lt"/>
                <a:ea typeface="+mj-ea"/>
                <a:cs typeface="+mj-cs"/>
              </a:rPr>
              <a:t>The Neighborhood Group Listing Counts </a:t>
            </a:r>
          </a:p>
        </p:txBody>
      </p:sp>
      <p:sp>
        <p:nvSpPr>
          <p:cNvPr id="36" name="TextBox 35">
            <a:extLst>
              <a:ext uri="{FF2B5EF4-FFF2-40B4-BE49-F238E27FC236}">
                <a16:creationId xmlns:a16="http://schemas.microsoft.com/office/drawing/2014/main" id="{6B4A5455-D43C-43EE-06AE-99EA1276FB94}"/>
              </a:ext>
            </a:extLst>
          </p:cNvPr>
          <p:cNvSpPr txBox="1"/>
          <p:nvPr/>
        </p:nvSpPr>
        <p:spPr>
          <a:xfrm>
            <a:off x="4419295" y="1778002"/>
            <a:ext cx="4637388" cy="323702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Neighborhood Group Listing Counts plot shows the distribution of Airbnb listings across different neighborhoods in New York City. It highlights which areas have the most listings, with more popular areas showing higher counts. </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helps hosts and analysts identify high-demand neighborhoods and potential areas for investment or expansion. The plot offers insights into the concentration of Airbnb properties across the city.</a:t>
            </a:r>
          </a:p>
        </p:txBody>
      </p:sp>
    </p:spTree>
    <p:extLst>
      <p:ext uri="{BB962C8B-B14F-4D97-AF65-F5344CB8AC3E}">
        <p14:creationId xmlns:p14="http://schemas.microsoft.com/office/powerpoint/2010/main" val="138790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175F8E-EDAF-CFC1-E4E4-46BA92500690}"/>
              </a:ext>
            </a:extLst>
          </p:cNvPr>
          <p:cNvPicPr>
            <a:picLocks noChangeAspect="1"/>
          </p:cNvPicPr>
          <p:nvPr/>
        </p:nvPicPr>
        <p:blipFill>
          <a:blip r:embed="rId2"/>
          <a:stretch>
            <a:fillRect/>
          </a:stretch>
        </p:blipFill>
        <p:spPr>
          <a:xfrm>
            <a:off x="-9150" y="10122"/>
            <a:ext cx="9153150" cy="5133377"/>
          </a:xfrm>
          <a:prstGeom prst="rect">
            <a:avLst/>
          </a:prstGeom>
        </p:spPr>
      </p:pic>
    </p:spTree>
    <p:extLst>
      <p:ext uri="{BB962C8B-B14F-4D97-AF65-F5344CB8AC3E}">
        <p14:creationId xmlns:p14="http://schemas.microsoft.com/office/powerpoint/2010/main" val="2982601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9" name="Rectangle 2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17144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626E0-ACA1-D041-56E7-B68582FCA1B1}"/>
              </a:ext>
            </a:extLst>
          </p:cNvPr>
          <p:cNvSpPr txBox="1"/>
          <p:nvPr/>
        </p:nvSpPr>
        <p:spPr>
          <a:xfrm>
            <a:off x="448965" y="281175"/>
            <a:ext cx="3485178" cy="121839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300" b="1" dirty="0">
                <a:latin typeface="+mj-lt"/>
                <a:ea typeface="+mj-ea"/>
                <a:cs typeface="+mj-cs"/>
              </a:rPr>
              <a:t>The Price Distribution by Neighborhood Group </a:t>
            </a:r>
          </a:p>
        </p:txBody>
      </p:sp>
      <p:sp>
        <p:nvSpPr>
          <p:cNvPr id="3" name="TextBox 2">
            <a:extLst>
              <a:ext uri="{FF2B5EF4-FFF2-40B4-BE49-F238E27FC236}">
                <a16:creationId xmlns:a16="http://schemas.microsoft.com/office/drawing/2014/main" id="{E02E68F0-DB52-DE3C-786A-F60BC679BE78}"/>
              </a:ext>
            </a:extLst>
          </p:cNvPr>
          <p:cNvSpPr txBox="1"/>
          <p:nvPr/>
        </p:nvSpPr>
        <p:spPr>
          <a:xfrm>
            <a:off x="-8085" y="1921017"/>
            <a:ext cx="4574965" cy="2652220"/>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Price Distribution by Neighborhood Group plot shows how Airbnb prices are distributed across different neighborhoods in New York City. The width of each "violin" represents the density of listings at specific price points, with wider areas indicating more listings at those prices. </a:t>
            </a:r>
          </a:p>
          <a:p>
            <a:pPr marL="285750" indent="-228600">
              <a:lnSpc>
                <a:spcPct val="90000"/>
              </a:lnSpc>
              <a:spcAft>
                <a:spcPts val="600"/>
              </a:spcAf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This plot helps to visualize the price range and variability within each neighborhood, highlighting areas with higher or lower price variability. It also reveals outliers, such as luxury listings in more expensive neighborhoods. This information is useful for hosts to adjust pricing and for analysts to identify pricing trends across the city.</a:t>
            </a:r>
          </a:p>
        </p:txBody>
      </p:sp>
      <p:pic>
        <p:nvPicPr>
          <p:cNvPr id="22" name="Picture 21" descr="Graph">
            <a:extLst>
              <a:ext uri="{FF2B5EF4-FFF2-40B4-BE49-F238E27FC236}">
                <a16:creationId xmlns:a16="http://schemas.microsoft.com/office/drawing/2014/main" id="{C889F8BF-A7A6-C77E-2BBE-65EAC420F9AB}"/>
              </a:ext>
            </a:extLst>
          </p:cNvPr>
          <p:cNvPicPr>
            <a:picLocks noChangeAspect="1"/>
          </p:cNvPicPr>
          <p:nvPr/>
        </p:nvPicPr>
        <p:blipFill>
          <a:blip r:embed="rId2"/>
          <a:srcRect l="14625" r="29757"/>
          <a:stretch/>
        </p:blipFill>
        <p:spPr>
          <a:xfrm>
            <a:off x="4572000" y="10"/>
            <a:ext cx="4577118" cy="5143490"/>
          </a:xfrm>
          <a:prstGeom prst="rect">
            <a:avLst/>
          </a:prstGeom>
        </p:spPr>
      </p:pic>
    </p:spTree>
    <p:extLst>
      <p:ext uri="{BB962C8B-B14F-4D97-AF65-F5344CB8AC3E}">
        <p14:creationId xmlns:p14="http://schemas.microsoft.com/office/powerpoint/2010/main" val="135020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D631F3-9687-3219-4ED2-475B1A6552F9}"/>
              </a:ext>
            </a:extLst>
          </p:cNvPr>
          <p:cNvPicPr>
            <a:picLocks noChangeAspect="1"/>
          </p:cNvPicPr>
          <p:nvPr/>
        </p:nvPicPr>
        <p:blipFill>
          <a:blip r:embed="rId2"/>
          <a:stretch>
            <a:fillRect/>
          </a:stretch>
        </p:blipFill>
        <p:spPr>
          <a:xfrm>
            <a:off x="-9150" y="0"/>
            <a:ext cx="9153149" cy="5143500"/>
          </a:xfrm>
          <a:prstGeom prst="rect">
            <a:avLst/>
          </a:prstGeom>
        </p:spPr>
      </p:pic>
    </p:spTree>
    <p:extLst>
      <p:ext uri="{BB962C8B-B14F-4D97-AF65-F5344CB8AC3E}">
        <p14:creationId xmlns:p14="http://schemas.microsoft.com/office/powerpoint/2010/main" val="3528865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hoto of a city at the time">
            <a:extLst>
              <a:ext uri="{FF2B5EF4-FFF2-40B4-BE49-F238E27FC236}">
                <a16:creationId xmlns:a16="http://schemas.microsoft.com/office/drawing/2014/main" id="{15C9A5F4-AD86-1F85-7745-2ED795AD32A3}"/>
              </a:ext>
            </a:extLst>
          </p:cNvPr>
          <p:cNvPicPr>
            <a:picLocks noChangeAspect="1"/>
          </p:cNvPicPr>
          <p:nvPr/>
        </p:nvPicPr>
        <p:blipFill>
          <a:blip r:embed="rId2"/>
          <a:srcRect l="23915" r="23427"/>
          <a:stretch/>
        </p:blipFill>
        <p:spPr>
          <a:xfrm>
            <a:off x="20" y="-1"/>
            <a:ext cx="4057627" cy="5143501"/>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0"/>
            <a:ext cx="5086352" cy="1714499"/>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7C69F3-EA9E-F9A2-0747-7D1353D4CBB6}"/>
              </a:ext>
            </a:extLst>
          </p:cNvPr>
          <p:cNvSpPr txBox="1"/>
          <p:nvPr/>
        </p:nvSpPr>
        <p:spPr>
          <a:xfrm>
            <a:off x="4378992" y="1960929"/>
            <a:ext cx="4774158" cy="290139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dirty="0"/>
              <a:t>The Average Price by Neighborhood Group plot shows the average price of Airbnb listings in different neighborhoods across New York City. It provides a clear comparison of which areas are more affordable and which are more expensive. </a:t>
            </a:r>
          </a:p>
          <a:p>
            <a:pPr indent="-228600">
              <a:lnSpc>
                <a:spcPct val="90000"/>
              </a:lnSpc>
              <a:spcAft>
                <a:spcPts val="600"/>
              </a:spcAft>
              <a:buFont typeface="Arial" panose="020B0604020202020204" pitchFamily="34" charset="0"/>
              <a:buChar char="•"/>
            </a:pPr>
            <a:r>
              <a:rPr lang="en-US" sz="1500" dirty="0"/>
              <a:t>This information can help hosts set competitive prices based on the neighborhood, and it also helps analysts understand pricing trends in different parts of the city. The plot offers insights into how location influences the cost of Airbnb listings in NYC.</a:t>
            </a:r>
          </a:p>
        </p:txBody>
      </p:sp>
      <p:sp>
        <p:nvSpPr>
          <p:cNvPr id="5" name="TextBox 4">
            <a:extLst>
              <a:ext uri="{FF2B5EF4-FFF2-40B4-BE49-F238E27FC236}">
                <a16:creationId xmlns:a16="http://schemas.microsoft.com/office/drawing/2014/main" id="{660884C1-C4D2-0139-0FFA-D56B539D80DC}"/>
              </a:ext>
            </a:extLst>
          </p:cNvPr>
          <p:cNvSpPr txBox="1"/>
          <p:nvPr/>
        </p:nvSpPr>
        <p:spPr>
          <a:xfrm>
            <a:off x="4378992" y="433880"/>
            <a:ext cx="4585188" cy="830997"/>
          </a:xfrm>
          <a:prstGeom prst="rect">
            <a:avLst/>
          </a:prstGeom>
          <a:noFill/>
        </p:spPr>
        <p:txBody>
          <a:bodyPr wrap="square">
            <a:spAutoFit/>
          </a:bodyPr>
          <a:lstStyle/>
          <a:p>
            <a:pPr>
              <a:spcAft>
                <a:spcPts val="600"/>
              </a:spcAft>
            </a:pPr>
            <a:r>
              <a:rPr lang="en-US" sz="2400" b="1" dirty="0"/>
              <a:t>Average Price by Neighborhood Group </a:t>
            </a:r>
          </a:p>
        </p:txBody>
      </p:sp>
    </p:spTree>
    <p:extLst>
      <p:ext uri="{BB962C8B-B14F-4D97-AF65-F5344CB8AC3E}">
        <p14:creationId xmlns:p14="http://schemas.microsoft.com/office/powerpoint/2010/main" val="414231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B0A08-9CD1-6B93-810C-5EF117E7D95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1897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ityscape against on daylight">
            <a:extLst>
              <a:ext uri="{FF2B5EF4-FFF2-40B4-BE49-F238E27FC236}">
                <a16:creationId xmlns:a16="http://schemas.microsoft.com/office/drawing/2014/main" id="{254B83A0-507E-581F-68C9-8F1A1833BA87}"/>
              </a:ext>
            </a:extLst>
          </p:cNvPr>
          <p:cNvPicPr>
            <a:picLocks noChangeAspect="1"/>
          </p:cNvPicPr>
          <p:nvPr/>
        </p:nvPicPr>
        <p:blipFill>
          <a:blip r:embed="rId2"/>
          <a:srcRect l="31043" r="9150" b="1"/>
          <a:stretch/>
        </p:blipFill>
        <p:spPr>
          <a:xfrm>
            <a:off x="20" y="10"/>
            <a:ext cx="5542677" cy="5143490"/>
          </a:xfrm>
          <a:prstGeom prst="rect">
            <a:avLst/>
          </a:prstGeom>
        </p:spPr>
      </p:pic>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159758" y="1760562"/>
            <a:ext cx="1223181" cy="5542697"/>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439296" y="1439295"/>
            <a:ext cx="5140710" cy="226211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46242" y="3318791"/>
            <a:ext cx="2196454" cy="1824709"/>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TextBox 2">
            <a:extLst>
              <a:ext uri="{FF2B5EF4-FFF2-40B4-BE49-F238E27FC236}">
                <a16:creationId xmlns:a16="http://schemas.microsoft.com/office/drawing/2014/main" id="{A9A9FC57-1DB3-B139-9C9A-16A5B62D173B}"/>
              </a:ext>
            </a:extLst>
          </p:cNvPr>
          <p:cNvSpPr txBox="1"/>
          <p:nvPr/>
        </p:nvSpPr>
        <p:spPr>
          <a:xfrm>
            <a:off x="5542696" y="1808225"/>
            <a:ext cx="3359510" cy="2443280"/>
          </a:xfrm>
          <a:prstGeom prst="rect">
            <a:avLst/>
          </a:prstGeom>
        </p:spPr>
        <p:txBody>
          <a:bodyPr vert="horz" lIns="91440" tIns="45720" rIns="91440" bIns="45720" rtlCol="0" anchor="t">
            <a:normAutofit/>
          </a:bodyPr>
          <a:lstStyle/>
          <a:p>
            <a:pPr marL="171450" indent="-171450">
              <a:lnSpc>
                <a:spcPct val="90000"/>
              </a:lnSpc>
              <a:spcAft>
                <a:spcPts val="600"/>
              </a:spcAft>
              <a:buFont typeface="Arial" panose="020B0604020202020204" pitchFamily="34" charset="0"/>
              <a:buChar char="•"/>
            </a:pPr>
            <a:r>
              <a:rPr lang="en-US" sz="1100" dirty="0"/>
              <a:t>The Listings by Top Neighborhoods in NYC plot displays the 10 neighborhoods with the highest number of Airbnb listings. It visually compares the concentration of listings across different neighborhoods, highlighting the most popular areas in the city.</a:t>
            </a:r>
          </a:p>
          <a:p>
            <a:pPr marL="171450" indent="-171450">
              <a:lnSpc>
                <a:spcPct val="90000"/>
              </a:lnSpc>
              <a:spcAft>
                <a:spcPts val="600"/>
              </a:spcAft>
              <a:buFont typeface="Arial" panose="020B0604020202020204" pitchFamily="34" charset="0"/>
              <a:buChar char="•"/>
            </a:pPr>
            <a:r>
              <a:rPr lang="en-US" sz="1100" dirty="0"/>
              <a:t>This information helps hosts decide whether to list in high-demand neighborhoods or target less competitive areas. For analysts, it provides insights into market trends, identifying areas with strong rental activity, which can influence pricing strategies and investment decisions.</a:t>
            </a:r>
          </a:p>
        </p:txBody>
      </p:sp>
      <p:sp>
        <p:nvSpPr>
          <p:cNvPr id="5" name="TextBox 4">
            <a:extLst>
              <a:ext uri="{FF2B5EF4-FFF2-40B4-BE49-F238E27FC236}">
                <a16:creationId xmlns:a16="http://schemas.microsoft.com/office/drawing/2014/main" id="{D56FB713-0B6E-89A2-C5D4-1CE59B55167A}"/>
              </a:ext>
            </a:extLst>
          </p:cNvPr>
          <p:cNvSpPr txBox="1"/>
          <p:nvPr/>
        </p:nvSpPr>
        <p:spPr>
          <a:xfrm>
            <a:off x="5572733" y="433880"/>
            <a:ext cx="4585446" cy="723275"/>
          </a:xfrm>
          <a:prstGeom prst="rect">
            <a:avLst/>
          </a:prstGeom>
          <a:noFill/>
        </p:spPr>
        <p:txBody>
          <a:bodyPr wrap="square">
            <a:spAutoFit/>
          </a:bodyPr>
          <a:lstStyle/>
          <a:p>
            <a:pPr>
              <a:spcAft>
                <a:spcPts val="600"/>
              </a:spcAft>
            </a:pPr>
            <a:r>
              <a:rPr lang="en-US" b="1" dirty="0"/>
              <a:t>The Listings by Top Neighborhoods </a:t>
            </a:r>
          </a:p>
          <a:p>
            <a:pPr>
              <a:spcAft>
                <a:spcPts val="600"/>
              </a:spcAft>
            </a:pPr>
            <a:r>
              <a:rPr lang="en-US" b="1" dirty="0"/>
              <a:t>in NYC </a:t>
            </a:r>
          </a:p>
        </p:txBody>
      </p:sp>
    </p:spTree>
    <p:extLst>
      <p:ext uri="{BB962C8B-B14F-4D97-AF65-F5344CB8AC3E}">
        <p14:creationId xmlns:p14="http://schemas.microsoft.com/office/powerpoint/2010/main" val="9144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7EEB5A-CA0C-D210-83B0-7AB8DF6BCCF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054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B469AF-06E6-C151-323B-250640CDFB8F}"/>
              </a:ext>
            </a:extLst>
          </p:cNvPr>
          <p:cNvSpPr txBox="1"/>
          <p:nvPr/>
        </p:nvSpPr>
        <p:spPr>
          <a:xfrm>
            <a:off x="256787" y="281175"/>
            <a:ext cx="4886560" cy="116387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600" dirty="0">
                <a:latin typeface="+mj-lt"/>
                <a:ea typeface="+mj-ea"/>
                <a:cs typeface="+mj-cs"/>
              </a:rPr>
              <a:t>The Top 10 Hosts by Number of Listings in NYC </a:t>
            </a:r>
          </a:p>
        </p:txBody>
      </p:sp>
      <p:sp>
        <p:nvSpPr>
          <p:cNvPr id="3" name="TextBox 2">
            <a:extLst>
              <a:ext uri="{FF2B5EF4-FFF2-40B4-BE49-F238E27FC236}">
                <a16:creationId xmlns:a16="http://schemas.microsoft.com/office/drawing/2014/main" id="{CF1EEAE4-A2AF-6AA7-C44E-0A66A8411DA7}"/>
              </a:ext>
            </a:extLst>
          </p:cNvPr>
          <p:cNvSpPr txBox="1"/>
          <p:nvPr/>
        </p:nvSpPr>
        <p:spPr>
          <a:xfrm>
            <a:off x="448965" y="1510979"/>
            <a:ext cx="4428445" cy="2971917"/>
          </a:xfrm>
          <a:prstGeom prst="rect">
            <a:avLst/>
          </a:prstGeom>
        </p:spPr>
        <p:txBody>
          <a:bodyPr vert="horz" lIns="91440" tIns="45720" rIns="91440" bIns="45720" rtlCol="0" anchor="ctr">
            <a:normAutofit fontScale="92500" lnSpcReduction="10000"/>
          </a:bodyPr>
          <a:lstStyle/>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Top 10 Hosts by Number of Listings in NYC plot displays the 10 hosts with the highest number of Airbnb listings in New York City. It shows the concentration of listings among the most active hosts, with the height of each bar indicating the total number of properties they manage. </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information helps potential hosts understand the competitive landscape and the level of market dominance by certain hosts. For analysts, it provides insights into market concentration and the scale of operations in the NYC Airbnb market.</a:t>
            </a:r>
          </a:p>
        </p:txBody>
      </p:sp>
      <p:pic>
        <p:nvPicPr>
          <p:cNvPr id="7" name="Picture 6" descr="Office building overlayed with stock market graphs">
            <a:extLst>
              <a:ext uri="{FF2B5EF4-FFF2-40B4-BE49-F238E27FC236}">
                <a16:creationId xmlns:a16="http://schemas.microsoft.com/office/drawing/2014/main" id="{FA4DE1A7-5BE1-929F-2015-893E93F97D00}"/>
              </a:ext>
            </a:extLst>
          </p:cNvPr>
          <p:cNvPicPr>
            <a:picLocks noChangeAspect="1"/>
          </p:cNvPicPr>
          <p:nvPr/>
        </p:nvPicPr>
        <p:blipFill>
          <a:blip r:embed="rId2"/>
          <a:srcRect l="44797" r="3561" b="-1"/>
          <a:stretch/>
        </p:blipFill>
        <p:spPr>
          <a:xfrm>
            <a:off x="5143347" y="-8164"/>
            <a:ext cx="4000653" cy="5151664"/>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741284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FF27133-95C8-EA61-20CC-E5923161338D}"/>
              </a:ext>
            </a:extLst>
          </p:cNvPr>
          <p:cNvSpPr txBox="1">
            <a:spLocks/>
          </p:cNvSpPr>
          <p:nvPr/>
        </p:nvSpPr>
        <p:spPr>
          <a:xfrm>
            <a:off x="515125" y="865179"/>
            <a:ext cx="2400300" cy="33458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baseline="0">
                <a:solidFill>
                  <a:srgbClr val="002060"/>
                </a:solidFill>
                <a:effectLst>
                  <a:outerShdw blurRad="50800" dist="38100" dir="2700000" algn="tl" rotWithShape="0">
                    <a:prstClr val="black">
                      <a:alpha val="40000"/>
                    </a:prstClr>
                  </a:outerShdw>
                </a:effectLst>
                <a:latin typeface="+mj-lt"/>
                <a:ea typeface="+mj-ea"/>
                <a:cs typeface="+mj-cs"/>
              </a:defRPr>
            </a:lvl1pPr>
          </a:lstStyle>
          <a:p>
            <a:pPr>
              <a:lnSpc>
                <a:spcPct val="90000"/>
              </a:lnSpc>
              <a:spcAft>
                <a:spcPts val="600"/>
              </a:spcAft>
            </a:pPr>
            <a:r>
              <a:rPr lang="en-US" sz="4400" b="1" u="sng" kern="1200" dirty="0">
                <a:solidFill>
                  <a:srgbClr val="FFFFFF"/>
                </a:solidFill>
                <a:latin typeface="+mj-lt"/>
                <a:ea typeface="+mj-ea"/>
                <a:cs typeface="+mj-cs"/>
              </a:rPr>
              <a:t>Abstract</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Content Placeholder 2"/>
          <p:cNvSpPr>
            <a:spLocks noGrp="1"/>
          </p:cNvSpPr>
          <p:nvPr>
            <p:ph idx="1"/>
          </p:nvPr>
        </p:nvSpPr>
        <p:spPr>
          <a:xfrm>
            <a:off x="3335481" y="443508"/>
            <a:ext cx="5179868" cy="4189214"/>
          </a:xfrm>
        </p:spPr>
        <p:txBody>
          <a:bodyPr vert="horz" lIns="91440" tIns="45720" rIns="91440" bIns="45720" rtlCol="0" anchor="ctr">
            <a:normAutofit/>
          </a:bodyPr>
          <a:lstStyle/>
          <a:p>
            <a:pPr marL="0" indent="-228600">
              <a:lnSpc>
                <a:spcPct val="90000"/>
              </a:lnSpc>
            </a:pPr>
            <a:r>
              <a:rPr lang="en-US" sz="1500" dirty="0"/>
              <a:t>Our project focuses on leveraging Python for data analysis and visualization to explore the 2023 NYC Airbnb dataset. The analysis aims to uncover trends in property availability, pricing, and performance metrics across various neighborhoods. Using Python libraries such as Pandas, NumPy, Matplotlib, and Seaborn, the project performs exploratory data analysis (EDA) to identify patterns in hosting behaviors and guest preferences.</a:t>
            </a:r>
          </a:p>
          <a:p>
            <a:pPr marL="0" indent="-228600">
              <a:lnSpc>
                <a:spcPct val="90000"/>
              </a:lnSpc>
            </a:pPr>
            <a:r>
              <a:rPr lang="en-US" sz="1500" b="1" dirty="0"/>
              <a:t>Key insights include:</a:t>
            </a:r>
          </a:p>
          <a:p>
            <a:pPr indent="-228600">
              <a:lnSpc>
                <a:spcPct val="90000"/>
              </a:lnSpc>
            </a:pPr>
            <a:r>
              <a:rPr lang="en-US" sz="1500" dirty="0"/>
              <a:t>Variations in pricing and room availability across boroughs.</a:t>
            </a:r>
          </a:p>
          <a:p>
            <a:pPr indent="-228600">
              <a:lnSpc>
                <a:spcPct val="90000"/>
              </a:lnSpc>
            </a:pPr>
            <a:r>
              <a:rPr lang="en-US" sz="1500" dirty="0"/>
              <a:t>The impact of minimum night requirements and host activity on bookings.</a:t>
            </a:r>
          </a:p>
          <a:p>
            <a:pPr indent="-228600">
              <a:lnSpc>
                <a:spcPct val="90000"/>
              </a:lnSpc>
            </a:pPr>
            <a:r>
              <a:rPr lang="en-US" sz="1500" dirty="0"/>
              <a:t>Sparse regulatory data, emphasizing the need for improved compliance tracking.</a:t>
            </a:r>
          </a:p>
          <a:p>
            <a:pPr indent="-228600">
              <a:lnSpc>
                <a:spcPct val="90000"/>
              </a:lnSpc>
            </a:pPr>
            <a:r>
              <a:rPr lang="en-US" sz="1500" dirty="0"/>
              <a:t>This project demonstrates Python's capabilities in handling real-world datasets and provides actionable insights for stakeholders in the short-term rental market.</a:t>
            </a:r>
          </a:p>
          <a:p>
            <a:pPr indent="-228600">
              <a:lnSpc>
                <a:spcPct val="90000"/>
              </a:lnSpc>
            </a:pPr>
            <a:endParaRPr lang="en-US" sz="1500" dirty="0"/>
          </a:p>
          <a:p>
            <a:pPr indent="-228600">
              <a:lnSpc>
                <a:spcPct val="90000"/>
              </a:lnSpc>
            </a:pPr>
            <a:endParaRPr lang="en-US" sz="1500"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C4B39-8016-7EDB-71AB-D952AB42759B}"/>
              </a:ext>
            </a:extLst>
          </p:cNvPr>
          <p:cNvPicPr>
            <a:picLocks noChangeAspect="1"/>
          </p:cNvPicPr>
          <p:nvPr/>
        </p:nvPicPr>
        <p:blipFill>
          <a:blip r:embed="rId2"/>
          <a:stretch>
            <a:fillRect/>
          </a:stretch>
        </p:blipFill>
        <p:spPr>
          <a:xfrm>
            <a:off x="-9150" y="0"/>
            <a:ext cx="9153150" cy="5143500"/>
          </a:xfrm>
          <a:prstGeom prst="rect">
            <a:avLst/>
          </a:prstGeom>
        </p:spPr>
      </p:pic>
    </p:spTree>
    <p:extLst>
      <p:ext uri="{BB962C8B-B14F-4D97-AF65-F5344CB8AC3E}">
        <p14:creationId xmlns:p14="http://schemas.microsoft.com/office/powerpoint/2010/main" val="2299059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pointing on a map">
            <a:extLst>
              <a:ext uri="{FF2B5EF4-FFF2-40B4-BE49-F238E27FC236}">
                <a16:creationId xmlns:a16="http://schemas.microsoft.com/office/drawing/2014/main" id="{4E48E520-0335-DEDD-13EE-93D25E6AD940}"/>
              </a:ext>
            </a:extLst>
          </p:cNvPr>
          <p:cNvPicPr>
            <a:picLocks noChangeAspect="1"/>
          </p:cNvPicPr>
          <p:nvPr/>
        </p:nvPicPr>
        <p:blipFill>
          <a:blip r:embed="rId2"/>
          <a:srcRect r="5884"/>
          <a:stretch/>
        </p:blipFill>
        <p:spPr>
          <a:xfrm>
            <a:off x="1889483" y="10"/>
            <a:ext cx="7252231" cy="51434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2DB57E6-AE3A-CA54-DA40-4510703BA4C6}"/>
              </a:ext>
            </a:extLst>
          </p:cNvPr>
          <p:cNvSpPr txBox="1"/>
          <p:nvPr/>
        </p:nvSpPr>
        <p:spPr>
          <a:xfrm>
            <a:off x="296260" y="176986"/>
            <a:ext cx="2866641" cy="142493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dirty="0">
                <a:latin typeface="+mj-lt"/>
                <a:ea typeface="+mj-ea"/>
                <a:cs typeface="+mj-cs"/>
              </a:rPr>
              <a:t>The Number of Active Hosts per Location </a:t>
            </a:r>
          </a:p>
        </p:txBody>
      </p:sp>
      <p:sp>
        <p:nvSpPr>
          <p:cNvPr id="3" name="TextBox 2">
            <a:extLst>
              <a:ext uri="{FF2B5EF4-FFF2-40B4-BE49-F238E27FC236}">
                <a16:creationId xmlns:a16="http://schemas.microsoft.com/office/drawing/2014/main" id="{4B3CF262-39E2-863A-6D3B-60EE9C748132}"/>
              </a:ext>
            </a:extLst>
          </p:cNvPr>
          <p:cNvSpPr txBox="1"/>
          <p:nvPr/>
        </p:nvSpPr>
        <p:spPr>
          <a:xfrm>
            <a:off x="143555" y="1808225"/>
            <a:ext cx="3351736" cy="28070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Number of Active Hosts per Location plot shows the total number of active Airbnb hosts in each neighborhood group of New York City. The x-axis represents different neighborhood groups, while the y-axis shows how many hosts are active in each area. </a:t>
            </a:r>
          </a:p>
          <a:p>
            <a:pPr indent="-228600">
              <a:lnSpc>
                <a:spcPct val="90000"/>
              </a:lnSpc>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plot helps identify which neighborhoods have more hosts and which have fewer, giving insights into market competition. Hosts can use this information to decide where to list their properties, and analysts can assess market saturation to understand trends and opportunities in different parts of the city.</a:t>
            </a:r>
          </a:p>
        </p:txBody>
      </p:sp>
    </p:spTree>
    <p:extLst>
      <p:ext uri="{BB962C8B-B14F-4D97-AF65-F5344CB8AC3E}">
        <p14:creationId xmlns:p14="http://schemas.microsoft.com/office/powerpoint/2010/main" val="1774936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5EEA1-C73D-BB96-3A7D-6B6BF1723933}"/>
              </a:ext>
            </a:extLst>
          </p:cNvPr>
          <p:cNvPicPr>
            <a:picLocks noChangeAspect="1"/>
          </p:cNvPicPr>
          <p:nvPr/>
        </p:nvPicPr>
        <p:blipFill>
          <a:blip r:embed="rId2"/>
          <a:stretch>
            <a:fillRect/>
          </a:stretch>
        </p:blipFill>
        <p:spPr>
          <a:xfrm>
            <a:off x="-9151" y="0"/>
            <a:ext cx="9162301" cy="5143500"/>
          </a:xfrm>
          <a:prstGeom prst="rect">
            <a:avLst/>
          </a:prstGeom>
        </p:spPr>
      </p:pic>
    </p:spTree>
    <p:extLst>
      <p:ext uri="{BB962C8B-B14F-4D97-AF65-F5344CB8AC3E}">
        <p14:creationId xmlns:p14="http://schemas.microsoft.com/office/powerpoint/2010/main" val="1693575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5EABBD7-54AE-FA04-E4D1-61B4F50E148F}"/>
              </a:ext>
            </a:extLst>
          </p:cNvPr>
          <p:cNvSpPr txBox="1"/>
          <p:nvPr/>
        </p:nvSpPr>
        <p:spPr>
          <a:xfrm>
            <a:off x="429369" y="178904"/>
            <a:ext cx="8263890" cy="107581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500">
                <a:latin typeface="+mj-lt"/>
                <a:ea typeface="+mj-ea"/>
                <a:cs typeface="+mj-cs"/>
              </a:rPr>
              <a:t>Average Airbnb Price by Neighborhoods in NYC</a:t>
            </a:r>
          </a:p>
        </p:txBody>
      </p:sp>
      <p:sp>
        <p:nvSpPr>
          <p:cNvPr id="5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BD476C4-F107-8F02-632A-CF0BFA65A59B}"/>
              </a:ext>
            </a:extLst>
          </p:cNvPr>
          <p:cNvSpPr txBox="1"/>
          <p:nvPr/>
        </p:nvSpPr>
        <p:spPr>
          <a:xfrm>
            <a:off x="429369" y="1553487"/>
            <a:ext cx="5035164" cy="308937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t>Average Airbnb Price by Neighborhoods in NYC</a:t>
            </a:r>
          </a:p>
          <a:p>
            <a:pPr indent="-228600">
              <a:lnSpc>
                <a:spcPct val="90000"/>
              </a:lnSpc>
              <a:spcAft>
                <a:spcPts val="600"/>
              </a:spcAft>
              <a:buFont typeface="Arial" panose="020B0604020202020204" pitchFamily="34" charset="0"/>
              <a:buChar char="•"/>
            </a:pPr>
            <a:r>
              <a:rPr lang="en-US" sz="1700"/>
              <a:t>This analysis calculates the average price of Airbnb listings in each neighborhood across New York City. It then identifies the top 10 neighborhoods with the lowest average prices. The data is visualized using a scatter plot, where each point represents a neighborhood, and the color indicates the average price. The plot helps to easily see price variations across the city, highlighting areas with lower average prices and providing insights into pricing trends across different neighborhoods. This can be useful for hosts and analysts to understand market pricing.</a:t>
            </a:r>
          </a:p>
        </p:txBody>
      </p:sp>
      <p:pic>
        <p:nvPicPr>
          <p:cNvPr id="7" name="Picture 6">
            <a:extLst>
              <a:ext uri="{FF2B5EF4-FFF2-40B4-BE49-F238E27FC236}">
                <a16:creationId xmlns:a16="http://schemas.microsoft.com/office/drawing/2014/main" id="{D878274D-1BA5-6494-BF26-B19C4DECB1B3}"/>
              </a:ext>
            </a:extLst>
          </p:cNvPr>
          <p:cNvPicPr>
            <a:picLocks noChangeAspect="1"/>
          </p:cNvPicPr>
          <p:nvPr/>
        </p:nvPicPr>
        <p:blipFill>
          <a:blip r:embed="rId2"/>
          <a:srcRect l="37047" r="8837"/>
          <a:stretch/>
        </p:blipFill>
        <p:spPr>
          <a:xfrm>
            <a:off x="5756743" y="1570482"/>
            <a:ext cx="2955798" cy="3072384"/>
          </a:xfrm>
          <a:prstGeom prst="rect">
            <a:avLst/>
          </a:prstGeom>
        </p:spPr>
      </p:pic>
    </p:spTree>
    <p:extLst>
      <p:ext uri="{BB962C8B-B14F-4D97-AF65-F5344CB8AC3E}">
        <p14:creationId xmlns:p14="http://schemas.microsoft.com/office/powerpoint/2010/main" val="259081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49794-7286-3D17-8325-A50F43C0E2A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0967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CAF128A-AB91-1153-E83F-C846F9D27423}"/>
              </a:ext>
            </a:extLst>
          </p:cNvPr>
          <p:cNvSpPr txBox="1"/>
          <p:nvPr/>
        </p:nvSpPr>
        <p:spPr>
          <a:xfrm>
            <a:off x="429369" y="178904"/>
            <a:ext cx="8263890" cy="107581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a:latin typeface="+mj-lt"/>
                <a:ea typeface="+mj-ea"/>
                <a:cs typeface="+mj-cs"/>
              </a:rPr>
              <a:t>Top 10 Neighborhoods by Average Price </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D1448E-2E11-D3D3-9D76-629F099CF6B5}"/>
              </a:ext>
            </a:extLst>
          </p:cNvPr>
          <p:cNvSpPr txBox="1"/>
          <p:nvPr/>
        </p:nvSpPr>
        <p:spPr>
          <a:xfrm>
            <a:off x="429369" y="1553487"/>
            <a:ext cx="5035164" cy="308937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a:t>Top 10 Neighborhoods by Average PriceThis bar chart displays the top 10 neighborhoods in New York City with the highest average Airbnb prices. The x-axis represents the neighborhood names, and the y-axis shows the average price of listings in each neighborhood. The chart helps identify which neighborhoods have the highest rental prices, providing useful insights for hosts and potential investors. </a:t>
            </a:r>
          </a:p>
          <a:p>
            <a:pPr indent="-228600">
              <a:lnSpc>
                <a:spcPct val="90000"/>
              </a:lnSpc>
              <a:spcAft>
                <a:spcPts val="600"/>
              </a:spcAft>
              <a:buFont typeface="Arial" panose="020B0604020202020204" pitchFamily="34" charset="0"/>
              <a:buChar char="•"/>
            </a:pPr>
            <a:r>
              <a:rPr lang="en-US" sz="1600"/>
              <a:t>By comparing the bars, you can easily see the price differences between the top neighborhoods in NYC. This information is valuable for setting competitive prices or evaluating areas with higher or lower demand.</a:t>
            </a:r>
          </a:p>
        </p:txBody>
      </p:sp>
      <p:pic>
        <p:nvPicPr>
          <p:cNvPr id="7" name="Picture 6" descr="Aerial view of buildings">
            <a:extLst>
              <a:ext uri="{FF2B5EF4-FFF2-40B4-BE49-F238E27FC236}">
                <a16:creationId xmlns:a16="http://schemas.microsoft.com/office/drawing/2014/main" id="{3D155BC8-0A47-1878-E3B2-C75E16C00BF5}"/>
              </a:ext>
            </a:extLst>
          </p:cNvPr>
          <p:cNvPicPr>
            <a:picLocks noChangeAspect="1"/>
          </p:cNvPicPr>
          <p:nvPr/>
        </p:nvPicPr>
        <p:blipFill>
          <a:blip r:embed="rId2"/>
          <a:srcRect l="8809" r="26974"/>
          <a:stretch/>
        </p:blipFill>
        <p:spPr>
          <a:xfrm>
            <a:off x="5756743" y="1570482"/>
            <a:ext cx="2955798" cy="3072384"/>
          </a:xfrm>
          <a:prstGeom prst="rect">
            <a:avLst/>
          </a:prstGeom>
        </p:spPr>
      </p:pic>
    </p:spTree>
    <p:extLst>
      <p:ext uri="{BB962C8B-B14F-4D97-AF65-F5344CB8AC3E}">
        <p14:creationId xmlns:p14="http://schemas.microsoft.com/office/powerpoint/2010/main" val="3119051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7EE3A-8AD7-581D-CAF9-A8EB68551F8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77545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DE6F460-661D-3383-64F8-8B7492890D58}"/>
              </a:ext>
            </a:extLst>
          </p:cNvPr>
          <p:cNvSpPr txBox="1"/>
          <p:nvPr/>
        </p:nvSpPr>
        <p:spPr>
          <a:xfrm>
            <a:off x="429369" y="178904"/>
            <a:ext cx="8263890" cy="107581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100">
                <a:latin typeface="+mj-lt"/>
                <a:ea typeface="+mj-ea"/>
                <a:cs typeface="+mj-cs"/>
              </a:rPr>
              <a:t>Room Type Distribution in NYC </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78EC4C-55C6-91B5-C48E-D7E075A90DE2}"/>
              </a:ext>
            </a:extLst>
          </p:cNvPr>
          <p:cNvSpPr txBox="1"/>
          <p:nvPr/>
        </p:nvSpPr>
        <p:spPr>
          <a:xfrm>
            <a:off x="429369" y="1553487"/>
            <a:ext cx="5035164" cy="3089379"/>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Room Type Distribution in NYC Airbnb ListingsThis analysis examines the distribution of room types in Airbnb listings across New York City. It first calculates the total count of each room type, then visualizes the data with a pie chart. </a:t>
            </a:r>
          </a:p>
          <a:p>
            <a:pPr indent="-228600">
              <a:lnSpc>
                <a:spcPct val="90000"/>
              </a:lnSpc>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The chart shows the percentage of listings for each room type, making it easy to identify the most popular types. This information helps hosts understand which room types are more common in the market, while analysts can use it to gauge consumer preferences and trends in the Airbnb market.</a:t>
            </a:r>
          </a:p>
        </p:txBody>
      </p:sp>
      <p:pic>
        <p:nvPicPr>
          <p:cNvPr id="7" name="Picture 6" descr="Graphs on a display with reflection of office">
            <a:extLst>
              <a:ext uri="{FF2B5EF4-FFF2-40B4-BE49-F238E27FC236}">
                <a16:creationId xmlns:a16="http://schemas.microsoft.com/office/drawing/2014/main" id="{7386F8DF-0B8A-D432-649B-0E17C794463E}"/>
              </a:ext>
            </a:extLst>
          </p:cNvPr>
          <p:cNvPicPr>
            <a:picLocks noChangeAspect="1"/>
          </p:cNvPicPr>
          <p:nvPr/>
        </p:nvPicPr>
        <p:blipFill>
          <a:blip r:embed="rId2"/>
          <a:srcRect l="10227" r="25555"/>
          <a:stretch/>
        </p:blipFill>
        <p:spPr>
          <a:xfrm>
            <a:off x="5756743" y="1570482"/>
            <a:ext cx="2955798" cy="3072384"/>
          </a:xfrm>
          <a:prstGeom prst="rect">
            <a:avLst/>
          </a:prstGeom>
        </p:spPr>
      </p:pic>
    </p:spTree>
    <p:extLst>
      <p:ext uri="{BB962C8B-B14F-4D97-AF65-F5344CB8AC3E}">
        <p14:creationId xmlns:p14="http://schemas.microsoft.com/office/powerpoint/2010/main" val="358592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340B8-7BFC-6A0D-7C44-C16C3192A66A}"/>
              </a:ext>
            </a:extLst>
          </p:cNvPr>
          <p:cNvPicPr>
            <a:picLocks noChangeAspect="1"/>
          </p:cNvPicPr>
          <p:nvPr/>
        </p:nvPicPr>
        <p:blipFill>
          <a:blip r:embed="rId2"/>
          <a:stretch>
            <a:fillRect/>
          </a:stretch>
        </p:blipFill>
        <p:spPr>
          <a:xfrm>
            <a:off x="0" y="0"/>
            <a:ext cx="9153149" cy="5143500"/>
          </a:xfrm>
          <a:prstGeom prst="rect">
            <a:avLst/>
          </a:prstGeom>
        </p:spPr>
      </p:pic>
    </p:spTree>
    <p:extLst>
      <p:ext uri="{BB962C8B-B14F-4D97-AF65-F5344CB8AC3E}">
        <p14:creationId xmlns:p14="http://schemas.microsoft.com/office/powerpoint/2010/main" val="764747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3CF0014-0A13-52E8-E0FC-D7071ACF711E}"/>
              </a:ext>
            </a:extLst>
          </p:cNvPr>
          <p:cNvSpPr txBox="1"/>
          <p:nvPr/>
        </p:nvSpPr>
        <p:spPr>
          <a:xfrm>
            <a:off x="628650" y="1002292"/>
            <a:ext cx="4616991" cy="88719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900" b="1" kern="1200" dirty="0">
                <a:solidFill>
                  <a:schemeClr val="tx1"/>
                </a:solidFill>
                <a:latin typeface="+mj-lt"/>
                <a:ea typeface="+mj-ea"/>
                <a:cs typeface="+mj-cs"/>
              </a:rPr>
              <a:t>Stay Requirement by Minimum Nights</a:t>
            </a:r>
          </a:p>
        </p:txBody>
      </p:sp>
      <p:cxnSp>
        <p:nvCxnSpPr>
          <p:cNvPr id="27" name="Straight Connector 2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04852"/>
            <a:ext cx="5927792"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6BEE2B5-0533-EF4C-4DD0-EF7F8935B08F}"/>
              </a:ext>
            </a:extLst>
          </p:cNvPr>
          <p:cNvSpPr txBox="1"/>
          <p:nvPr/>
        </p:nvSpPr>
        <p:spPr>
          <a:xfrm>
            <a:off x="602832" y="2121997"/>
            <a:ext cx="4642809" cy="250834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dirty="0">
                <a:solidFill>
                  <a:schemeClr val="tx1">
                    <a:alpha val="80000"/>
                  </a:schemeClr>
                </a:solidFill>
                <a:latin typeface="Times New Roman" panose="02020603050405020304" pitchFamily="18" charset="0"/>
                <a:cs typeface="Times New Roman" panose="02020603050405020304" pitchFamily="18" charset="0"/>
              </a:rPr>
              <a:t>This analysis examines the distribution of Airbnb listings in New York City based on their minimum night stay requirements. The bar chart shows how many listings have specific minimum nights, revealing the most common stay durations. </a:t>
            </a:r>
          </a:p>
          <a:p>
            <a:pPr indent="-228600">
              <a:lnSpc>
                <a:spcPct val="90000"/>
              </a:lnSpc>
              <a:spcAft>
                <a:spcPts val="600"/>
              </a:spcAft>
              <a:buFont typeface="Arial" panose="020B0604020202020204" pitchFamily="34" charset="0"/>
              <a:buChar char="•"/>
            </a:pPr>
            <a:r>
              <a:rPr lang="en-US" sz="1500" dirty="0">
                <a:solidFill>
                  <a:schemeClr val="tx1">
                    <a:alpha val="80000"/>
                  </a:schemeClr>
                </a:solidFill>
                <a:latin typeface="Times New Roman" panose="02020603050405020304" pitchFamily="18" charset="0"/>
                <a:cs typeface="Times New Roman" panose="02020603050405020304" pitchFamily="18" charset="0"/>
              </a:rPr>
              <a:t>By analyzing this data, we can identify trends in guest preferences, such as whether short-term or long-term stays are more common. This information is useful for hosts to adjust their minimum stay requirements to be more competitive and for analysts to understand the dynamics of the NYC Airbnb market.</a:t>
            </a:r>
          </a:p>
        </p:txBody>
      </p:sp>
      <p:pic>
        <p:nvPicPr>
          <p:cNvPr id="9" name="Graphic 8" descr="Building">
            <a:extLst>
              <a:ext uri="{FF2B5EF4-FFF2-40B4-BE49-F238E27FC236}">
                <a16:creationId xmlns:a16="http://schemas.microsoft.com/office/drawing/2014/main" id="{F703D845-9FEA-73F9-2E91-0AD05B548B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9489" y="1485663"/>
            <a:ext cx="2661303" cy="2661303"/>
          </a:xfrm>
          <a:prstGeom prst="rect">
            <a:avLst/>
          </a:prstGeom>
        </p:spPr>
      </p:pic>
      <p:sp>
        <p:nvSpPr>
          <p:cNvPr id="2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414" y="1424463"/>
            <a:ext cx="104279" cy="10427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646" y="1642446"/>
            <a:ext cx="68354" cy="68353"/>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15768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0410F-9837-AB02-C11D-8328F5D0EE45}"/>
              </a:ext>
            </a:extLst>
          </p:cNvPr>
          <p:cNvSpPr>
            <a:spLocks noGrp="1"/>
          </p:cNvSpPr>
          <p:nvPr>
            <p:ph type="title"/>
          </p:nvPr>
        </p:nvSpPr>
        <p:spPr>
          <a:xfrm>
            <a:off x="418624" y="1197405"/>
            <a:ext cx="2931736" cy="3359510"/>
          </a:xfrm>
        </p:spPr>
        <p:txBody>
          <a:bodyPr>
            <a:normAutofit/>
          </a:bodyPr>
          <a:lstStyle/>
          <a:p>
            <a:r>
              <a:rPr lang="en-US" sz="3300" b="1" u="sng"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Introduction</a:t>
            </a:r>
            <a:br>
              <a:rPr lang="en-US" sz="3300" b="1" u="sng" kern="1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3300" b="1" u="sng" dirty="0">
              <a:solidFill>
                <a:srgbClr val="FFFFFF"/>
              </a:solidFill>
              <a:latin typeface="Times New Roman" panose="02020603050405020304" pitchFamily="18" charset="0"/>
              <a:cs typeface="Times New Roman" panose="02020603050405020304" pitchFamily="18" charset="0"/>
            </a:endParaRPr>
          </a:p>
        </p:txBody>
      </p:sp>
      <p:sp>
        <p:nvSpPr>
          <p:cNvPr id="78" name="Arc 7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Content Placeholder 2">
            <a:extLst>
              <a:ext uri="{FF2B5EF4-FFF2-40B4-BE49-F238E27FC236}">
                <a16:creationId xmlns:a16="http://schemas.microsoft.com/office/drawing/2014/main" id="{F957D725-A376-DCC7-9159-F8F8F68FB1AE}"/>
              </a:ext>
            </a:extLst>
          </p:cNvPr>
          <p:cNvSpPr>
            <a:spLocks noGrp="1"/>
          </p:cNvSpPr>
          <p:nvPr>
            <p:ph idx="1"/>
          </p:nvPr>
        </p:nvSpPr>
        <p:spPr>
          <a:xfrm>
            <a:off x="3040800" y="170329"/>
            <a:ext cx="5955495" cy="4733855"/>
          </a:xfrm>
        </p:spPr>
        <p:txBody>
          <a:bodyPr anchor="ctr">
            <a:normAutofit fontScale="92500"/>
          </a:bodyPr>
          <a:lstStyle/>
          <a:p>
            <a:pPr marL="0" marR="0" indent="0">
              <a:lnSpc>
                <a:spcPct val="90000"/>
              </a:lnSpc>
              <a:spcBef>
                <a:spcPts val="500"/>
              </a:spcBef>
              <a:spcAft>
                <a:spcPts val="500"/>
              </a:spcAft>
              <a:buNone/>
            </a:pP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90000"/>
              </a:lnSpc>
              <a:spcBef>
                <a:spcPts val="500"/>
              </a:spcBef>
              <a:spcAft>
                <a:spcPts val="500"/>
              </a:spcAft>
              <a:buSzPts val="1000"/>
              <a:buFont typeface="Symbol" panose="05050102010706020507" pitchFamily="18" charset="2"/>
              <a:buChar char=""/>
              <a:tabLst>
                <a:tab pos="4572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Project Objective</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To analyze the NYC Airbnb 2023 dataset using Python, uncovering insights into property trends, pricing strategies, and host behaviors.</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90000"/>
              </a:lnSpc>
              <a:spcBef>
                <a:spcPts val="500"/>
              </a:spcBef>
              <a:spcAft>
                <a:spcPts val="500"/>
              </a:spcAft>
              <a:buSzPts val="1000"/>
              <a:buFont typeface="Symbol" panose="05050102010706020507" pitchFamily="18" charset="2"/>
              <a:buChar char=""/>
              <a:tabLst>
                <a:tab pos="4572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Scope of Analysis</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nSpc>
                <a:spcPct val="90000"/>
              </a:lnSpc>
              <a:spcBef>
                <a:spcPts val="500"/>
              </a:spcBef>
              <a:spcAft>
                <a:spcPts val="500"/>
              </a:spcAft>
              <a:buSzPts val="1000"/>
              <a:buFont typeface="Courier New" panose="02070309020205020404" pitchFamily="49" charset="0"/>
              <a:buChar char="o"/>
              <a:tabLst>
                <a:tab pos="9144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Understand geographical distribution of listings across NYC boroughs.</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nSpc>
                <a:spcPct val="90000"/>
              </a:lnSpc>
              <a:spcBef>
                <a:spcPts val="500"/>
              </a:spcBef>
              <a:spcAft>
                <a:spcPts val="500"/>
              </a:spcAft>
              <a:buSzPts val="1000"/>
              <a:buFont typeface="Courier New" panose="02070309020205020404" pitchFamily="49" charset="0"/>
              <a:buChar char="o"/>
              <a:tabLst>
                <a:tab pos="9144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Identify trends in pricing, availability, and review activity.</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nSpc>
                <a:spcPct val="90000"/>
              </a:lnSpc>
              <a:spcBef>
                <a:spcPts val="500"/>
              </a:spcBef>
              <a:spcAft>
                <a:spcPts val="500"/>
              </a:spcAft>
              <a:buSzPts val="1000"/>
              <a:buFont typeface="Courier New" panose="02070309020205020404" pitchFamily="49" charset="0"/>
              <a:buChar char="o"/>
              <a:tabLst>
                <a:tab pos="9144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Highlight gaps in regulatory compliance based on licensing data.</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90000"/>
              </a:lnSpc>
              <a:spcBef>
                <a:spcPts val="500"/>
              </a:spcBef>
              <a:spcAft>
                <a:spcPts val="500"/>
              </a:spcAft>
              <a:buSzPts val="1000"/>
              <a:buFont typeface="Symbol" panose="05050102010706020507" pitchFamily="18" charset="2"/>
              <a:buChar char=""/>
              <a:tabLst>
                <a:tab pos="4572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Tools and Technologies</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nSpc>
                <a:spcPct val="90000"/>
              </a:lnSpc>
              <a:spcBef>
                <a:spcPts val="500"/>
              </a:spcBef>
              <a:spcAft>
                <a:spcPts val="500"/>
              </a:spcAft>
              <a:buSzPts val="1000"/>
              <a:buFont typeface="Courier New" panose="02070309020205020404" pitchFamily="49" charset="0"/>
              <a:buChar char="o"/>
              <a:tabLst>
                <a:tab pos="9144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Python libraries: Pandas, NumPy, Matplotlib, Seaborn.</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nSpc>
                <a:spcPct val="90000"/>
              </a:lnSpc>
              <a:spcBef>
                <a:spcPts val="500"/>
              </a:spcBef>
              <a:spcAft>
                <a:spcPts val="500"/>
              </a:spcAft>
              <a:buSzPts val="1000"/>
              <a:buFont typeface="Courier New" panose="02070309020205020404" pitchFamily="49" charset="0"/>
              <a:buChar char="o"/>
              <a:tabLst>
                <a:tab pos="9144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Dataset: NYC Airbnb 2023.</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90000"/>
              </a:lnSpc>
              <a:spcBef>
                <a:spcPts val="500"/>
              </a:spcBef>
              <a:spcAft>
                <a:spcPts val="500"/>
              </a:spcAft>
              <a:buSzPts val="1000"/>
              <a:buFont typeface="Symbol" panose="05050102010706020507" pitchFamily="18" charset="2"/>
              <a:buChar char=""/>
              <a:tabLst>
                <a:tab pos="4572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Significance</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This project showcases Python's utility in data-driven decision-making and its application to real-world datasets for market insights.</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90000"/>
              </a:lnSpc>
            </a:pPr>
            <a:endParaRPr lang="en-US" sz="1600" dirty="0"/>
          </a:p>
        </p:txBody>
      </p:sp>
    </p:spTree>
    <p:extLst>
      <p:ext uri="{BB962C8B-B14F-4D97-AF65-F5344CB8AC3E}">
        <p14:creationId xmlns:p14="http://schemas.microsoft.com/office/powerpoint/2010/main" val="523016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528C1-5AA8-AB8F-3A89-FD7163B1ECCE}"/>
              </a:ext>
            </a:extLst>
          </p:cNvPr>
          <p:cNvPicPr>
            <a:picLocks noChangeAspect="1"/>
          </p:cNvPicPr>
          <p:nvPr/>
        </p:nvPicPr>
        <p:blipFill>
          <a:blip r:embed="rId2"/>
          <a:stretch>
            <a:fillRect/>
          </a:stretch>
        </p:blipFill>
        <p:spPr>
          <a:xfrm>
            <a:off x="26366" y="-24234"/>
            <a:ext cx="9091271" cy="5039264"/>
          </a:xfrm>
          <a:prstGeom prst="rect">
            <a:avLst/>
          </a:prstGeom>
        </p:spPr>
      </p:pic>
    </p:spTree>
    <p:extLst>
      <p:ext uri="{BB962C8B-B14F-4D97-AF65-F5344CB8AC3E}">
        <p14:creationId xmlns:p14="http://schemas.microsoft.com/office/powerpoint/2010/main" val="2711297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75C5508-5445-38BA-8D1E-0CA9ABD6E2F3}"/>
              </a:ext>
            </a:extLst>
          </p:cNvPr>
          <p:cNvSpPr txBox="1"/>
          <p:nvPr/>
        </p:nvSpPr>
        <p:spPr>
          <a:xfrm>
            <a:off x="628650" y="1002292"/>
            <a:ext cx="4616991" cy="88719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900" b="1" kern="1200" dirty="0">
                <a:solidFill>
                  <a:schemeClr val="tx1"/>
                </a:solidFill>
                <a:latin typeface="+mj-lt"/>
                <a:ea typeface="+mj-ea"/>
                <a:cs typeface="+mj-cs"/>
              </a:rPr>
              <a:t>Number of Reviews by Neighborhood Group </a:t>
            </a:r>
          </a:p>
        </p:txBody>
      </p:sp>
      <p:cxnSp>
        <p:nvCxnSpPr>
          <p:cNvPr id="51" name="Straight Connector 5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04852"/>
            <a:ext cx="5927792"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09CC97E-8B3A-5381-4ECD-031056BEA909}"/>
              </a:ext>
            </a:extLst>
          </p:cNvPr>
          <p:cNvSpPr txBox="1"/>
          <p:nvPr/>
        </p:nvSpPr>
        <p:spPr>
          <a:xfrm>
            <a:off x="601670" y="2113635"/>
            <a:ext cx="4642809" cy="2508344"/>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dirty="0">
                <a:solidFill>
                  <a:schemeClr val="tx1">
                    <a:alpha val="80000"/>
                  </a:schemeClr>
                </a:solidFill>
                <a:latin typeface="Times New Roman" panose="02020603050405020304" pitchFamily="18" charset="0"/>
                <a:cs typeface="Times New Roman" panose="02020603050405020304" pitchFamily="18" charset="0"/>
              </a:rPr>
              <a:t>Number of Reviews by Neighborhood Group in NYC This pie chart visualizes the total number of reviews for Airbnb listings across various neighborhood groups in New York City. It shows the proportion of reviews for each group, helping identify which neighborhoods are receiving the most attention from guests. </a:t>
            </a:r>
          </a:p>
          <a:p>
            <a:pPr indent="-228600">
              <a:lnSpc>
                <a:spcPct val="90000"/>
              </a:lnSpc>
              <a:spcAft>
                <a:spcPts val="600"/>
              </a:spcAft>
              <a:buFont typeface="Arial" panose="020B0604020202020204" pitchFamily="34" charset="0"/>
              <a:buChar char="•"/>
            </a:pPr>
            <a:r>
              <a:rPr lang="en-US" dirty="0">
                <a:solidFill>
                  <a:schemeClr val="tx1">
                    <a:alpha val="80000"/>
                  </a:schemeClr>
                </a:solidFill>
                <a:latin typeface="Times New Roman" panose="02020603050405020304" pitchFamily="18" charset="0"/>
                <a:cs typeface="Times New Roman" panose="02020603050405020304" pitchFamily="18" charset="0"/>
              </a:rPr>
              <a:t>This information can be useful for hosts to understand which areas are more popular and for analysts to assess guest engagement and trends in the NYC Airbnb market.</a:t>
            </a:r>
          </a:p>
        </p:txBody>
      </p:sp>
      <p:pic>
        <p:nvPicPr>
          <p:cNvPr id="9" name="Graphic 8" descr="Cafe">
            <a:extLst>
              <a:ext uri="{FF2B5EF4-FFF2-40B4-BE49-F238E27FC236}">
                <a16:creationId xmlns:a16="http://schemas.microsoft.com/office/drawing/2014/main" id="{DE5B7EFA-4BED-F4FC-D7F3-CF55E20396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9489" y="1485663"/>
            <a:ext cx="2661303" cy="2661303"/>
          </a:xfrm>
          <a:prstGeom prst="rect">
            <a:avLst/>
          </a:prstGeom>
        </p:spPr>
      </p:pic>
      <p:sp>
        <p:nvSpPr>
          <p:cNvPr id="5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414" y="1424463"/>
            <a:ext cx="104279" cy="10427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646" y="1642446"/>
            <a:ext cx="68354" cy="68353"/>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077724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2C012-A8D8-A14C-A594-08E4266EF3F7}"/>
              </a:ext>
            </a:extLst>
          </p:cNvPr>
          <p:cNvPicPr>
            <a:picLocks noChangeAspect="1"/>
          </p:cNvPicPr>
          <p:nvPr/>
        </p:nvPicPr>
        <p:blipFill>
          <a:blip r:embed="rId2"/>
          <a:stretch>
            <a:fillRect/>
          </a:stretch>
        </p:blipFill>
        <p:spPr>
          <a:xfrm>
            <a:off x="-9150" y="-24235"/>
            <a:ext cx="9162300" cy="5167735"/>
          </a:xfrm>
          <a:prstGeom prst="rect">
            <a:avLst/>
          </a:prstGeom>
        </p:spPr>
      </p:pic>
    </p:spTree>
    <p:extLst>
      <p:ext uri="{BB962C8B-B14F-4D97-AF65-F5344CB8AC3E}">
        <p14:creationId xmlns:p14="http://schemas.microsoft.com/office/powerpoint/2010/main" val="1094736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F0C9F03-754A-5D39-5541-60949625AD6A}"/>
              </a:ext>
            </a:extLst>
          </p:cNvPr>
          <p:cNvSpPr txBox="1"/>
          <p:nvPr/>
        </p:nvSpPr>
        <p:spPr>
          <a:xfrm>
            <a:off x="628650" y="1002292"/>
            <a:ext cx="4616991" cy="88719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kern="1200" dirty="0">
                <a:solidFill>
                  <a:schemeClr val="tx1"/>
                </a:solidFill>
                <a:latin typeface="+mj-lt"/>
                <a:ea typeface="+mj-ea"/>
                <a:cs typeface="+mj-cs"/>
              </a:rPr>
              <a:t>Most Reviewed Room Types in Each Neighborhood Group</a:t>
            </a:r>
          </a:p>
        </p:txBody>
      </p:sp>
      <p:cxnSp>
        <p:nvCxnSpPr>
          <p:cNvPr id="42" name="Straight Connector 4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04852"/>
            <a:ext cx="5927792"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FEA3B-65C6-6EA7-EF8F-AC20AD1800BE}"/>
              </a:ext>
            </a:extLst>
          </p:cNvPr>
          <p:cNvSpPr txBox="1"/>
          <p:nvPr/>
        </p:nvSpPr>
        <p:spPr>
          <a:xfrm>
            <a:off x="561110" y="2019304"/>
            <a:ext cx="4642809" cy="250834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kern="1200" dirty="0">
                <a:solidFill>
                  <a:schemeClr val="tx1"/>
                </a:solidFill>
                <a:latin typeface="+mj-lt"/>
                <a:ea typeface="+mj-ea"/>
                <a:cs typeface="+mj-cs"/>
              </a:rPr>
              <a:t>This</a:t>
            </a:r>
            <a:r>
              <a:rPr lang="en-US" sz="1600" b="1" kern="1200" dirty="0">
                <a:solidFill>
                  <a:schemeClr val="tx1"/>
                </a:solidFill>
                <a:latin typeface="+mj-lt"/>
                <a:ea typeface="+mj-ea"/>
                <a:cs typeface="+mj-cs"/>
              </a:rPr>
              <a:t> </a:t>
            </a:r>
            <a:r>
              <a:rPr lang="en-US" sz="1500" dirty="0">
                <a:solidFill>
                  <a:schemeClr val="tx1">
                    <a:alpha val="80000"/>
                  </a:schemeClr>
                </a:solidFill>
              </a:rPr>
              <a:t>plot displays the number of reviews per month for various room types across different neighborhood groups in New York City. It shows which room types receive the most reviews in each neighborhood group, offering insights into guest preferences and the popularity of specific accommodations.</a:t>
            </a:r>
          </a:p>
          <a:p>
            <a:pPr indent="-228600">
              <a:lnSpc>
                <a:spcPct val="90000"/>
              </a:lnSpc>
              <a:spcAft>
                <a:spcPts val="600"/>
              </a:spcAft>
              <a:buFont typeface="Arial" panose="020B0604020202020204" pitchFamily="34" charset="0"/>
              <a:buChar char="•"/>
            </a:pPr>
            <a:r>
              <a:rPr lang="en-US" sz="1500" dirty="0">
                <a:solidFill>
                  <a:schemeClr val="tx1">
                    <a:alpha val="80000"/>
                  </a:schemeClr>
                </a:solidFill>
              </a:rPr>
              <a:t> The analysis helps hosts understand which room types perform well in different areas, and provides analysts with a clear view of trends in guest engagement across the city.</a:t>
            </a:r>
          </a:p>
        </p:txBody>
      </p:sp>
      <p:pic>
        <p:nvPicPr>
          <p:cNvPr id="9" name="Graphic 8" descr="City">
            <a:extLst>
              <a:ext uri="{FF2B5EF4-FFF2-40B4-BE49-F238E27FC236}">
                <a16:creationId xmlns:a16="http://schemas.microsoft.com/office/drawing/2014/main" id="{B4953096-E22E-BD70-819F-4ECEA05A95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9489" y="1485663"/>
            <a:ext cx="2661303" cy="2661303"/>
          </a:xfrm>
          <a:prstGeom prst="rect">
            <a:avLst/>
          </a:prstGeom>
        </p:spPr>
      </p:pic>
      <p:sp>
        <p:nvSpPr>
          <p:cNvPr id="4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414" y="1424463"/>
            <a:ext cx="104279" cy="10427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4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646" y="1642446"/>
            <a:ext cx="68354" cy="68353"/>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09956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AC7A3-209F-3256-6452-E323963B350A}"/>
              </a:ext>
            </a:extLst>
          </p:cNvPr>
          <p:cNvPicPr>
            <a:picLocks noChangeAspect="1"/>
          </p:cNvPicPr>
          <p:nvPr/>
        </p:nvPicPr>
        <p:blipFill>
          <a:blip r:embed="rId2"/>
          <a:stretch>
            <a:fillRect/>
          </a:stretch>
        </p:blipFill>
        <p:spPr>
          <a:xfrm>
            <a:off x="0" y="0"/>
            <a:ext cx="9153150" cy="5143500"/>
          </a:xfrm>
          <a:prstGeom prst="rect">
            <a:avLst/>
          </a:prstGeom>
        </p:spPr>
      </p:pic>
    </p:spTree>
    <p:extLst>
      <p:ext uri="{BB962C8B-B14F-4D97-AF65-F5344CB8AC3E}">
        <p14:creationId xmlns:p14="http://schemas.microsoft.com/office/powerpoint/2010/main" val="3397885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D22900-DAB7-C54D-EFCE-2FDDE7C5305E}"/>
              </a:ext>
            </a:extLst>
          </p:cNvPr>
          <p:cNvSpPr txBox="1"/>
          <p:nvPr/>
        </p:nvSpPr>
        <p:spPr>
          <a:xfrm>
            <a:off x="603504" y="602216"/>
            <a:ext cx="3574747" cy="10905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chemeClr val="tx2"/>
                </a:solidFill>
                <a:latin typeface="Times New Roman" panose="02020603050405020304" pitchFamily="18" charset="0"/>
                <a:ea typeface="+mj-ea"/>
                <a:cs typeface="Times New Roman" panose="02020603050405020304" pitchFamily="18" charset="0"/>
              </a:rPr>
              <a:t>Count of Each Room Type in Entire NYC</a:t>
            </a:r>
          </a:p>
        </p:txBody>
      </p:sp>
      <p:sp>
        <p:nvSpPr>
          <p:cNvPr id="3" name="TextBox 2">
            <a:extLst>
              <a:ext uri="{FF2B5EF4-FFF2-40B4-BE49-F238E27FC236}">
                <a16:creationId xmlns:a16="http://schemas.microsoft.com/office/drawing/2014/main" id="{BB20C467-F731-8842-D05C-8F796C3EEEA0}"/>
              </a:ext>
            </a:extLst>
          </p:cNvPr>
          <p:cNvSpPr txBox="1"/>
          <p:nvPr/>
        </p:nvSpPr>
        <p:spPr>
          <a:xfrm>
            <a:off x="123216" y="1947385"/>
            <a:ext cx="4275740" cy="31047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dirty="0">
                <a:solidFill>
                  <a:schemeClr val="tx2"/>
                </a:solidFill>
                <a:latin typeface="Times New Roman" panose="02020603050405020304" pitchFamily="18" charset="0"/>
                <a:cs typeface="Times New Roman" panose="02020603050405020304" pitchFamily="18" charset="0"/>
              </a:rPr>
              <a:t>This count plot displays the distribution of room types (e.g., entire homes, private rooms) across New York City, segmented by neighborhood group. It shows the total number of listings for each room type and includes percentage labels to illustrate the proportion of each type within the overall dataset. </a:t>
            </a:r>
          </a:p>
          <a:p>
            <a:pPr indent="-228600">
              <a:lnSpc>
                <a:spcPct val="90000"/>
              </a:lnSpc>
              <a:spcAft>
                <a:spcPts val="600"/>
              </a:spcAft>
              <a:buFont typeface="Arial" panose="020B0604020202020204" pitchFamily="34" charset="0"/>
              <a:buChar char="•"/>
            </a:pPr>
            <a:r>
              <a:rPr lang="en-US" sz="1400" dirty="0">
                <a:solidFill>
                  <a:schemeClr val="tx2"/>
                </a:solidFill>
                <a:latin typeface="Times New Roman" panose="02020603050405020304" pitchFamily="18" charset="0"/>
                <a:cs typeface="Times New Roman" panose="02020603050405020304" pitchFamily="18" charset="0"/>
              </a:rPr>
              <a:t>This visualization helps to understand the prevalence of various room types in different neighborhoods, providing insights into guest preferences and regional trends in the Airbnb market.</a:t>
            </a:r>
          </a:p>
        </p:txBody>
      </p:sp>
      <p:grpSp>
        <p:nvGrpSpPr>
          <p:cNvPr id="27" name="Group 26">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2535"/>
            <a:ext cx="4780320" cy="5156035"/>
            <a:chOff x="5818240" y="-1"/>
            <a:chExt cx="6373761" cy="6874714"/>
          </a:xfrm>
        </p:grpSpPr>
        <p:sp>
          <p:nvSpPr>
            <p:cNvPr id="28" name="Freeform: Shape 27">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raphic 8" descr="Hotel">
            <a:extLst>
              <a:ext uri="{FF2B5EF4-FFF2-40B4-BE49-F238E27FC236}">
                <a16:creationId xmlns:a16="http://schemas.microsoft.com/office/drawing/2014/main" id="{D270E992-4D1A-78CF-6193-FD9206F4DE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1294" y="1364742"/>
            <a:ext cx="3106674" cy="3106674"/>
          </a:xfrm>
          <a:prstGeom prst="rect">
            <a:avLst/>
          </a:prstGeom>
        </p:spPr>
      </p:pic>
    </p:spTree>
    <p:extLst>
      <p:ext uri="{BB962C8B-B14F-4D97-AF65-F5344CB8AC3E}">
        <p14:creationId xmlns:p14="http://schemas.microsoft.com/office/powerpoint/2010/main" val="3070486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2EC2E-0708-A8C0-076B-2FC4F64FDACA}"/>
              </a:ext>
            </a:extLst>
          </p:cNvPr>
          <p:cNvPicPr>
            <a:picLocks noChangeAspect="1"/>
          </p:cNvPicPr>
          <p:nvPr/>
        </p:nvPicPr>
        <p:blipFill>
          <a:blip r:embed="rId2"/>
          <a:stretch>
            <a:fillRect/>
          </a:stretch>
        </p:blipFill>
        <p:spPr>
          <a:xfrm>
            <a:off x="-9150" y="0"/>
            <a:ext cx="9153150" cy="5143500"/>
          </a:xfrm>
          <a:prstGeom prst="rect">
            <a:avLst/>
          </a:prstGeom>
        </p:spPr>
      </p:pic>
    </p:spTree>
    <p:extLst>
      <p:ext uri="{BB962C8B-B14F-4D97-AF65-F5344CB8AC3E}">
        <p14:creationId xmlns:p14="http://schemas.microsoft.com/office/powerpoint/2010/main" val="56017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erial view of buildings">
            <a:extLst>
              <a:ext uri="{FF2B5EF4-FFF2-40B4-BE49-F238E27FC236}">
                <a16:creationId xmlns:a16="http://schemas.microsoft.com/office/drawing/2014/main" id="{883AD99C-B4FC-A74E-3412-CD8EEFB7EBCE}"/>
              </a:ext>
            </a:extLst>
          </p:cNvPr>
          <p:cNvPicPr>
            <a:picLocks noChangeAspect="1"/>
          </p:cNvPicPr>
          <p:nvPr/>
        </p:nvPicPr>
        <p:blipFill>
          <a:blip r:embed="rId2"/>
          <a:srcRect l="5266" r="22804"/>
          <a:stretch/>
        </p:blipFill>
        <p:spPr>
          <a:xfrm>
            <a:off x="20" y="10"/>
            <a:ext cx="5542677" cy="5143490"/>
          </a:xfrm>
          <a:prstGeom prst="rect">
            <a:avLst/>
          </a:prstGeom>
        </p:spPr>
      </p:pic>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159758" y="1760562"/>
            <a:ext cx="1223181" cy="5542697"/>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439296" y="1439295"/>
            <a:ext cx="5140710" cy="226211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46242" y="3318791"/>
            <a:ext cx="2196454" cy="1824709"/>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TextBox 2">
            <a:extLst>
              <a:ext uri="{FF2B5EF4-FFF2-40B4-BE49-F238E27FC236}">
                <a16:creationId xmlns:a16="http://schemas.microsoft.com/office/drawing/2014/main" id="{D05665F7-A34E-50DD-05DD-B8062E3879F8}"/>
              </a:ext>
            </a:extLst>
          </p:cNvPr>
          <p:cNvSpPr txBox="1"/>
          <p:nvPr/>
        </p:nvSpPr>
        <p:spPr>
          <a:xfrm>
            <a:off x="5606676" y="1350109"/>
            <a:ext cx="3537324" cy="3817625"/>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scatter plot visualizes the geographic distribution of Airbnb listings in New York City using latitude and longitude coordinates. Each point represents a listing, with colors indicating the different neighborhood groups. </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plot provides insights into where the majority of listings are located across the city, helping to identify clusters of Airbnb accommodations in different areas. By examining the plot, one can easily identify which neighborhoods have more listings and how the distribution varies geographically.</a:t>
            </a:r>
          </a:p>
        </p:txBody>
      </p:sp>
      <p:sp>
        <p:nvSpPr>
          <p:cNvPr id="5" name="TextBox 4">
            <a:extLst>
              <a:ext uri="{FF2B5EF4-FFF2-40B4-BE49-F238E27FC236}">
                <a16:creationId xmlns:a16="http://schemas.microsoft.com/office/drawing/2014/main" id="{20C8C6BB-4D86-2A30-137F-1AF35440BF44}"/>
              </a:ext>
            </a:extLst>
          </p:cNvPr>
          <p:cNvSpPr txBox="1"/>
          <p:nvPr/>
        </p:nvSpPr>
        <p:spPr>
          <a:xfrm>
            <a:off x="5793640" y="334353"/>
            <a:ext cx="3206805" cy="830997"/>
          </a:xfrm>
          <a:prstGeom prst="rect">
            <a:avLst/>
          </a:prstGeom>
          <a:noFill/>
        </p:spPr>
        <p:txBody>
          <a:bodyPr wrap="square">
            <a:spAutoFit/>
          </a:bodyPr>
          <a:lstStyle/>
          <a:p>
            <a:pPr>
              <a:spcAft>
                <a:spcPts val="600"/>
              </a:spcAft>
            </a:pPr>
            <a:r>
              <a:rPr lang="en-US" sz="2400" b="1" dirty="0"/>
              <a:t>Location Coordinates of Airbnb Listings in NYC</a:t>
            </a:r>
          </a:p>
        </p:txBody>
      </p:sp>
    </p:spTree>
    <p:extLst>
      <p:ext uri="{BB962C8B-B14F-4D97-AF65-F5344CB8AC3E}">
        <p14:creationId xmlns:p14="http://schemas.microsoft.com/office/powerpoint/2010/main" val="1729953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AF23A4-AC12-EFF4-884C-31AC4B4AFB80}"/>
              </a:ext>
            </a:extLst>
          </p:cNvPr>
          <p:cNvPicPr>
            <a:picLocks noChangeAspect="1"/>
          </p:cNvPicPr>
          <p:nvPr/>
        </p:nvPicPr>
        <p:blipFill>
          <a:blip r:embed="rId2"/>
          <a:stretch>
            <a:fillRect/>
          </a:stretch>
        </p:blipFill>
        <p:spPr>
          <a:xfrm>
            <a:off x="0" y="0"/>
            <a:ext cx="9153150" cy="5143500"/>
          </a:xfrm>
          <a:prstGeom prst="rect">
            <a:avLst/>
          </a:prstGeom>
        </p:spPr>
      </p:pic>
    </p:spTree>
    <p:extLst>
      <p:ext uri="{BB962C8B-B14F-4D97-AF65-F5344CB8AC3E}">
        <p14:creationId xmlns:p14="http://schemas.microsoft.com/office/powerpoint/2010/main" val="2087657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0E3137B-6204-10B0-0D6C-A5FB3A14C235}"/>
              </a:ext>
            </a:extLst>
          </p:cNvPr>
          <p:cNvSpPr txBox="1"/>
          <p:nvPr/>
        </p:nvSpPr>
        <p:spPr>
          <a:xfrm>
            <a:off x="480060" y="244026"/>
            <a:ext cx="3276451" cy="146763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a:latin typeface="+mj-lt"/>
                <a:ea typeface="+mj-ea"/>
                <a:cs typeface="+mj-cs"/>
              </a:rPr>
              <a:t>Distribution of Room Types Across NYC</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A729C8-FE21-8AE2-68AA-66A5279B7A29}"/>
              </a:ext>
            </a:extLst>
          </p:cNvPr>
          <p:cNvSpPr txBox="1"/>
          <p:nvPr/>
        </p:nvSpPr>
        <p:spPr>
          <a:xfrm>
            <a:off x="143555" y="2130429"/>
            <a:ext cx="3939235" cy="3013061"/>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scatter plot visualizes the geographic distribution of different room types in New York City using latitude and longitude coordinates. Each point represents an Airbnb listing, and the color of the points corresponds to the type of room (e.g., entire home, private room).</a:t>
            </a: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The plot provides an overview of where each room type is concentrated within the city, highlighting patterns and trends in accommodation types across various neighborhoods. It helps to identify areas with higher concentrations of specific room types, offering insights into location-based preferences in Airbnb listings.</a:t>
            </a:r>
          </a:p>
        </p:txBody>
      </p:sp>
      <p:pic>
        <p:nvPicPr>
          <p:cNvPr id="7" name="Picture 6" descr="Financial graphs on a dark display">
            <a:extLst>
              <a:ext uri="{FF2B5EF4-FFF2-40B4-BE49-F238E27FC236}">
                <a16:creationId xmlns:a16="http://schemas.microsoft.com/office/drawing/2014/main" id="{709C42E9-078B-4A0A-4415-D72C43281919}"/>
              </a:ext>
            </a:extLst>
          </p:cNvPr>
          <p:cNvPicPr>
            <a:picLocks noChangeAspect="1"/>
          </p:cNvPicPr>
          <p:nvPr/>
        </p:nvPicPr>
        <p:blipFill>
          <a:blip r:embed="rId2"/>
          <a:srcRect l="15751" r="21560"/>
          <a:stretch/>
        </p:blipFill>
        <p:spPr>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9328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E639D82-8B8E-2798-3D8E-C608B373B867}"/>
              </a:ext>
            </a:extLst>
          </p:cNvPr>
          <p:cNvPicPr>
            <a:picLocks noChangeAspect="1"/>
          </p:cNvPicPr>
          <p:nvPr/>
        </p:nvPicPr>
        <p:blipFill>
          <a:blip r:embed="rId2"/>
          <a:srcRect l="21334" r="19977"/>
          <a:stretch/>
        </p:blipFill>
        <p:spPr>
          <a:xfrm>
            <a:off x="4570857" y="68072"/>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0" name="Title 1">
            <a:extLst>
              <a:ext uri="{FF2B5EF4-FFF2-40B4-BE49-F238E27FC236}">
                <a16:creationId xmlns:a16="http://schemas.microsoft.com/office/drawing/2014/main" id="{3E514B39-FCAA-EA00-BDF2-EC977B8E8594}"/>
              </a:ext>
            </a:extLst>
          </p:cNvPr>
          <p:cNvSpPr>
            <a:spLocks noGrp="1"/>
          </p:cNvSpPr>
          <p:nvPr>
            <p:ph type="title"/>
          </p:nvPr>
        </p:nvSpPr>
        <p:spPr>
          <a:xfrm>
            <a:off x="7123087" y="128470"/>
            <a:ext cx="3938487" cy="1355479"/>
          </a:xfrm>
        </p:spPr>
        <p:txBody>
          <a:bodyPr vert="horz" lIns="91440" tIns="45720" rIns="91440" bIns="45720" rtlCol="0" anchor="ctr">
            <a:normAutofit fontScale="90000"/>
          </a:bodyPr>
          <a:lstStyle/>
          <a:p>
            <a:pPr>
              <a:lnSpc>
                <a:spcPct val="90000"/>
              </a:lnSpc>
            </a:pPr>
            <a:r>
              <a:rPr lang="en-US" sz="3700" b="1" dirty="0">
                <a:solidFill>
                  <a:schemeClr val="tx1"/>
                </a:solidFill>
                <a:effectLst/>
              </a:rPr>
              <a:t>Dataset </a:t>
            </a:r>
            <a:br>
              <a:rPr lang="en-US" sz="3700" b="1" dirty="0">
                <a:solidFill>
                  <a:schemeClr val="tx1"/>
                </a:solidFill>
                <a:effectLst/>
              </a:rPr>
            </a:br>
            <a:r>
              <a:rPr lang="en-US" sz="3700" b="1" dirty="0">
                <a:solidFill>
                  <a:schemeClr val="tx1"/>
                </a:solidFill>
                <a:effectLst/>
              </a:rPr>
              <a:t>Overview</a:t>
            </a:r>
            <a:br>
              <a:rPr lang="en-US" sz="3700" dirty="0">
                <a:solidFill>
                  <a:schemeClr val="tx1"/>
                </a:solidFill>
                <a:effectLst/>
              </a:rPr>
            </a:br>
            <a:endParaRPr lang="en-US" sz="3700" dirty="0">
              <a:solidFill>
                <a:schemeClr val="tx1"/>
              </a:solidFill>
            </a:endParaRPr>
          </a:p>
        </p:txBody>
      </p:sp>
      <p:sp>
        <p:nvSpPr>
          <p:cNvPr id="35" name="TextBox 34">
            <a:extLst>
              <a:ext uri="{FF2B5EF4-FFF2-40B4-BE49-F238E27FC236}">
                <a16:creationId xmlns:a16="http://schemas.microsoft.com/office/drawing/2014/main" id="{A842A680-BB5D-3F63-CE45-C51541B91D56}"/>
              </a:ext>
            </a:extLst>
          </p:cNvPr>
          <p:cNvSpPr txBox="1"/>
          <p:nvPr/>
        </p:nvSpPr>
        <p:spPr>
          <a:xfrm>
            <a:off x="-9150" y="68071"/>
            <a:ext cx="9141714" cy="5710483"/>
          </a:xfrm>
          <a:prstGeom prst="rect">
            <a:avLst/>
          </a:prstGeom>
        </p:spPr>
        <p:txBody>
          <a:bodyPr vert="horz" lIns="91440" tIns="45720" rIns="91440" bIns="45720" rtlCol="0">
            <a:normAutofit/>
          </a:bodyPr>
          <a:lstStyle/>
          <a:p>
            <a:pPr marL="0" marR="0" indent="-228600">
              <a:lnSpc>
                <a:spcPct val="90000"/>
              </a:lnSpc>
              <a:spcBef>
                <a:spcPts val="500"/>
              </a:spcBef>
              <a:spcAft>
                <a:spcPts val="500"/>
              </a:spcAft>
              <a:buFont typeface="Arial" panose="020B0604020202020204" pitchFamily="34" charset="0"/>
              <a:buChar char="•"/>
            </a:pPr>
            <a:r>
              <a:rPr lang="en-US" sz="1300" b="1" dirty="0">
                <a:effectLst/>
                <a:latin typeface="Times New Roman" panose="02020603050405020304" pitchFamily="18" charset="0"/>
                <a:cs typeface="Times New Roman" panose="02020603050405020304" pitchFamily="18" charset="0"/>
              </a:rPr>
              <a:t>id: Unique identifier for each listing.</a:t>
            </a:r>
          </a:p>
          <a:p>
            <a:pPr marL="0" marR="0" indent="-228600">
              <a:lnSpc>
                <a:spcPct val="90000"/>
              </a:lnSpc>
              <a:spcBef>
                <a:spcPts val="500"/>
              </a:spcBef>
              <a:spcAft>
                <a:spcPts val="500"/>
              </a:spcAft>
              <a:buFont typeface="Arial" panose="020B0604020202020204" pitchFamily="34" charset="0"/>
              <a:buChar char="•"/>
            </a:pPr>
            <a:r>
              <a:rPr lang="en-US" sz="1300" b="1" dirty="0">
                <a:effectLst/>
                <a:latin typeface="Times New Roman" panose="02020603050405020304" pitchFamily="18" charset="0"/>
                <a:cs typeface="Times New Roman" panose="02020603050405020304" pitchFamily="18" charset="0"/>
              </a:rPr>
              <a:t>name: The title of the Airbnb listing.</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host_id</a:t>
            </a:r>
            <a:r>
              <a:rPr lang="en-US" sz="1300" b="1" dirty="0">
                <a:effectLst/>
                <a:latin typeface="Times New Roman" panose="02020603050405020304" pitchFamily="18" charset="0"/>
                <a:cs typeface="Times New Roman" panose="02020603050405020304" pitchFamily="18" charset="0"/>
              </a:rPr>
              <a:t>: Unique identifier for the host.</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host_name</a:t>
            </a:r>
            <a:r>
              <a:rPr lang="en-US" sz="1300" b="1" dirty="0">
                <a:effectLst/>
                <a:latin typeface="Times New Roman" panose="02020603050405020304" pitchFamily="18" charset="0"/>
                <a:cs typeface="Times New Roman" panose="02020603050405020304" pitchFamily="18" charset="0"/>
              </a:rPr>
              <a:t>: Name of the host.</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neighbourhood_group</a:t>
            </a:r>
            <a:r>
              <a:rPr lang="en-US" sz="1300" b="1" dirty="0">
                <a:effectLst/>
                <a:latin typeface="Times New Roman" panose="02020603050405020304" pitchFamily="18" charset="0"/>
                <a:cs typeface="Times New Roman" panose="02020603050405020304" pitchFamily="18" charset="0"/>
              </a:rPr>
              <a:t>: The borough where the listing is located (e.g., Manhattan, Brooklyn).</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neighbourhood</a:t>
            </a:r>
            <a:r>
              <a:rPr lang="en-US" sz="1300" b="1" dirty="0">
                <a:effectLst/>
                <a:latin typeface="Times New Roman" panose="02020603050405020304" pitchFamily="18" charset="0"/>
                <a:cs typeface="Times New Roman" panose="02020603050405020304" pitchFamily="18" charset="0"/>
              </a:rPr>
              <a:t>: Specific neighborhood within the borough.</a:t>
            </a:r>
          </a:p>
          <a:p>
            <a:pPr marL="0" marR="0" indent="-228600">
              <a:lnSpc>
                <a:spcPct val="90000"/>
              </a:lnSpc>
              <a:spcBef>
                <a:spcPts val="500"/>
              </a:spcBef>
              <a:spcAft>
                <a:spcPts val="500"/>
              </a:spcAft>
              <a:buFont typeface="Arial" panose="020B0604020202020204" pitchFamily="34" charset="0"/>
              <a:buChar char="•"/>
            </a:pPr>
            <a:r>
              <a:rPr lang="en-US" sz="1300" b="1" dirty="0">
                <a:effectLst/>
                <a:latin typeface="Times New Roman" panose="02020603050405020304" pitchFamily="18" charset="0"/>
                <a:cs typeface="Times New Roman" panose="02020603050405020304" pitchFamily="18" charset="0"/>
              </a:rPr>
              <a:t>latitude &amp; longitude: Geographic coordinates of the listing.</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room_type</a:t>
            </a:r>
            <a:r>
              <a:rPr lang="en-US" sz="1300" b="1" dirty="0">
                <a:effectLst/>
                <a:latin typeface="Times New Roman" panose="02020603050405020304" pitchFamily="18" charset="0"/>
                <a:cs typeface="Times New Roman" panose="02020603050405020304" pitchFamily="18" charset="0"/>
              </a:rPr>
              <a:t>: Type of accommodation (e.g., Entire home/apt, Private room).</a:t>
            </a:r>
          </a:p>
          <a:p>
            <a:pPr marL="0" marR="0" indent="-228600">
              <a:lnSpc>
                <a:spcPct val="90000"/>
              </a:lnSpc>
              <a:spcBef>
                <a:spcPts val="500"/>
              </a:spcBef>
              <a:spcAft>
                <a:spcPts val="500"/>
              </a:spcAft>
              <a:buFont typeface="Arial" panose="020B0604020202020204" pitchFamily="34" charset="0"/>
              <a:buChar char="•"/>
            </a:pPr>
            <a:r>
              <a:rPr lang="en-US" sz="1300" b="1" dirty="0">
                <a:effectLst/>
                <a:latin typeface="Times New Roman" panose="02020603050405020304" pitchFamily="18" charset="0"/>
                <a:cs typeface="Times New Roman" panose="02020603050405020304" pitchFamily="18" charset="0"/>
              </a:rPr>
              <a:t>price: Cost per night (in USD).</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minimum_nights</a:t>
            </a:r>
            <a:r>
              <a:rPr lang="en-US" sz="1300" b="1" dirty="0">
                <a:effectLst/>
                <a:latin typeface="Times New Roman" panose="02020603050405020304" pitchFamily="18" charset="0"/>
                <a:cs typeface="Times New Roman" panose="02020603050405020304" pitchFamily="18" charset="0"/>
              </a:rPr>
              <a:t>: Minimum nights required for booking.</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number_of_reviews</a:t>
            </a:r>
            <a:r>
              <a:rPr lang="en-US" sz="1300" b="1" dirty="0">
                <a:effectLst/>
                <a:latin typeface="Times New Roman" panose="02020603050405020304" pitchFamily="18" charset="0"/>
                <a:cs typeface="Times New Roman" panose="02020603050405020304" pitchFamily="18" charset="0"/>
              </a:rPr>
              <a:t>: Total number of reviews for the listing.</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reviews_per_month</a:t>
            </a:r>
            <a:r>
              <a:rPr lang="en-US" sz="1300" b="1" dirty="0">
                <a:effectLst/>
                <a:latin typeface="Times New Roman" panose="02020603050405020304" pitchFamily="18" charset="0"/>
                <a:cs typeface="Times New Roman" panose="02020603050405020304" pitchFamily="18" charset="0"/>
              </a:rPr>
              <a:t>: Average reviews per month.</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last_review</a:t>
            </a:r>
            <a:r>
              <a:rPr lang="en-US" sz="1300" b="1" dirty="0">
                <a:effectLst/>
                <a:latin typeface="Times New Roman" panose="02020603050405020304" pitchFamily="18" charset="0"/>
                <a:cs typeface="Times New Roman" panose="02020603050405020304" pitchFamily="18" charset="0"/>
              </a:rPr>
              <a:t>: Date of the most recent review.</a:t>
            </a:r>
          </a:p>
          <a:p>
            <a:pPr marL="0" marR="0" indent="-228600">
              <a:lnSpc>
                <a:spcPct val="90000"/>
              </a:lnSpc>
              <a:spcBef>
                <a:spcPts val="500"/>
              </a:spcBef>
              <a:spcAft>
                <a:spcPts val="500"/>
              </a:spcAft>
              <a:buFont typeface="Arial" panose="020B0604020202020204" pitchFamily="34" charset="0"/>
              <a:buChar char="•"/>
            </a:pPr>
            <a:r>
              <a:rPr lang="en-US" sz="1300" b="1" dirty="0" err="1">
                <a:effectLst/>
                <a:latin typeface="Times New Roman" panose="02020603050405020304" pitchFamily="18" charset="0"/>
                <a:cs typeface="Times New Roman" panose="02020603050405020304" pitchFamily="18" charset="0"/>
              </a:rPr>
              <a:t>calculated_host_listings_count</a:t>
            </a:r>
            <a:r>
              <a:rPr lang="en-US" sz="1300" b="1" dirty="0">
                <a:effectLst/>
                <a:latin typeface="Times New Roman" panose="02020603050405020304" pitchFamily="18" charset="0"/>
                <a:cs typeface="Times New Roman" panose="02020603050405020304" pitchFamily="18" charset="0"/>
              </a:rPr>
              <a:t>: Number of listings managed by the same host.</a:t>
            </a:r>
          </a:p>
          <a:p>
            <a:pPr marL="0" marR="0" indent="-228600">
              <a:lnSpc>
                <a:spcPct val="90000"/>
              </a:lnSpc>
              <a:spcBef>
                <a:spcPts val="500"/>
              </a:spcBef>
              <a:spcAft>
                <a:spcPts val="500"/>
              </a:spcAft>
              <a:buFont typeface="Arial" panose="020B0604020202020204" pitchFamily="34" charset="0"/>
              <a:buChar char="•"/>
            </a:pPr>
            <a:r>
              <a:rPr lang="en-US" sz="1300" b="1" dirty="0">
                <a:effectLst/>
                <a:latin typeface="Times New Roman" panose="02020603050405020304" pitchFamily="18" charset="0"/>
                <a:cs typeface="Times New Roman" panose="02020603050405020304" pitchFamily="18" charset="0"/>
              </a:rPr>
              <a:t>availability_365: Number of days the listing is available in a year.</a:t>
            </a:r>
          </a:p>
          <a:p>
            <a:pPr marL="0" marR="0" indent="-228600">
              <a:lnSpc>
                <a:spcPct val="90000"/>
              </a:lnSpc>
              <a:spcBef>
                <a:spcPts val="500"/>
              </a:spcBef>
              <a:spcAft>
                <a:spcPts val="500"/>
              </a:spcAft>
              <a:buFont typeface="Arial" panose="020B0604020202020204" pitchFamily="34" charset="0"/>
              <a:buChar char="•"/>
            </a:pPr>
            <a:r>
              <a:rPr lang="en-US" sz="1300" b="1" dirty="0">
                <a:effectLst/>
                <a:latin typeface="Times New Roman" panose="02020603050405020304" pitchFamily="18" charset="0"/>
                <a:cs typeface="Times New Roman" panose="02020603050405020304" pitchFamily="18" charset="0"/>
              </a:rPr>
              <a:t>license: Licensing information for compliance .</a:t>
            </a:r>
          </a:p>
        </p:txBody>
      </p:sp>
    </p:spTree>
    <p:extLst>
      <p:ext uri="{BB962C8B-B14F-4D97-AF65-F5344CB8AC3E}">
        <p14:creationId xmlns:p14="http://schemas.microsoft.com/office/powerpoint/2010/main" val="4170783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A44EE-B17C-2B5E-EF82-89C127461A43}"/>
              </a:ext>
            </a:extLst>
          </p:cNvPr>
          <p:cNvPicPr>
            <a:picLocks noChangeAspect="1"/>
          </p:cNvPicPr>
          <p:nvPr/>
        </p:nvPicPr>
        <p:blipFill>
          <a:blip r:embed="rId2"/>
          <a:stretch>
            <a:fillRect/>
          </a:stretch>
        </p:blipFill>
        <p:spPr>
          <a:xfrm>
            <a:off x="-9150" y="0"/>
            <a:ext cx="9153150" cy="5143500"/>
          </a:xfrm>
          <a:prstGeom prst="rect">
            <a:avLst/>
          </a:prstGeom>
        </p:spPr>
      </p:pic>
    </p:spTree>
    <p:extLst>
      <p:ext uri="{BB962C8B-B14F-4D97-AF65-F5344CB8AC3E}">
        <p14:creationId xmlns:p14="http://schemas.microsoft.com/office/powerpoint/2010/main" val="1441424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A2B40B4-4C2E-028B-6655-ECF78A7E9FC7}"/>
              </a:ext>
            </a:extLst>
          </p:cNvPr>
          <p:cNvSpPr txBox="1"/>
          <p:nvPr/>
        </p:nvSpPr>
        <p:spPr>
          <a:xfrm>
            <a:off x="480060" y="244026"/>
            <a:ext cx="3276451" cy="1467631"/>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2400" b="1" dirty="0">
                <a:latin typeface="+mj-lt"/>
                <a:ea typeface="+mj-ea"/>
                <a:cs typeface="+mj-cs"/>
              </a:rPr>
              <a:t>The Heatmap displays the correlation between the first 10 numeric columns of the Airbnb dataset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E9E91E-CBB2-E2F5-F0C8-BC26B968C9E0}"/>
              </a:ext>
            </a:extLst>
          </p:cNvPr>
          <p:cNvSpPr txBox="1"/>
          <p:nvPr/>
        </p:nvSpPr>
        <p:spPr>
          <a:xfrm>
            <a:off x="480060" y="2154674"/>
            <a:ext cx="3182691" cy="249050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300"/>
              <a:t> providing insights into how various features are related. It uses a color scale from cool (negative correlation) to warm (positive correlation). For example, a high positive correlation between the number of reviews and the total number of reviews might be seen, while features like latitude and longitude are likely to have little to no correlation. This visualization helps to quickly identify strong relationships between variables, which can be useful for data analysis or feature selection in modeling.</a:t>
            </a:r>
          </a:p>
        </p:txBody>
      </p:sp>
      <p:pic>
        <p:nvPicPr>
          <p:cNvPr id="7" name="Picture 6" descr="Magnifying glass showing decling performance">
            <a:extLst>
              <a:ext uri="{FF2B5EF4-FFF2-40B4-BE49-F238E27FC236}">
                <a16:creationId xmlns:a16="http://schemas.microsoft.com/office/drawing/2014/main" id="{203E10A6-8C91-CA0E-9287-EF26A893D6B3}"/>
              </a:ext>
            </a:extLst>
          </p:cNvPr>
          <p:cNvPicPr>
            <a:picLocks noChangeAspect="1"/>
          </p:cNvPicPr>
          <p:nvPr/>
        </p:nvPicPr>
        <p:blipFill>
          <a:blip r:embed="rId2"/>
          <a:srcRect l="1242" r="31806"/>
          <a:stretch/>
        </p:blipFill>
        <p:spPr>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51012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38666-83FA-D311-556A-CEC063CB9359}"/>
              </a:ext>
            </a:extLst>
          </p:cNvPr>
          <p:cNvPicPr>
            <a:picLocks noChangeAspect="1"/>
          </p:cNvPicPr>
          <p:nvPr/>
        </p:nvPicPr>
        <p:blipFill>
          <a:blip r:embed="rId2"/>
          <a:stretch>
            <a:fillRect/>
          </a:stretch>
        </p:blipFill>
        <p:spPr>
          <a:xfrm>
            <a:off x="0" y="0"/>
            <a:ext cx="9153150" cy="5143500"/>
          </a:xfrm>
          <a:prstGeom prst="rect">
            <a:avLst/>
          </a:prstGeom>
        </p:spPr>
      </p:pic>
    </p:spTree>
    <p:extLst>
      <p:ext uri="{BB962C8B-B14F-4D97-AF65-F5344CB8AC3E}">
        <p14:creationId xmlns:p14="http://schemas.microsoft.com/office/powerpoint/2010/main" val="1722595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4350" cy="51435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 name="TextBox 2">
            <a:extLst>
              <a:ext uri="{FF2B5EF4-FFF2-40B4-BE49-F238E27FC236}">
                <a16:creationId xmlns:a16="http://schemas.microsoft.com/office/drawing/2014/main" id="{A3DA99B3-34DA-3925-C78B-485FB27E9A1F}"/>
              </a:ext>
            </a:extLst>
          </p:cNvPr>
          <p:cNvSpPr txBox="1"/>
          <p:nvPr/>
        </p:nvSpPr>
        <p:spPr>
          <a:xfrm>
            <a:off x="628650" y="482600"/>
            <a:ext cx="2213403" cy="417829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effectLst/>
                <a:latin typeface="+mj-lt"/>
                <a:ea typeface="+mj-ea"/>
                <a:cs typeface="+mj-cs"/>
              </a:rPr>
              <a:t>Machine </a:t>
            </a:r>
            <a:r>
              <a:rPr lang="en-US" sz="3200" kern="1200" dirty="0">
                <a:solidFill>
                  <a:srgbClr val="FFFFFF"/>
                </a:solidFill>
                <a:latin typeface="+mj-lt"/>
                <a:ea typeface="+mj-ea"/>
                <a:cs typeface="+mj-cs"/>
              </a:rPr>
              <a:t>L</a:t>
            </a:r>
            <a:r>
              <a:rPr lang="en-US" sz="3200" kern="1200" dirty="0">
                <a:solidFill>
                  <a:srgbClr val="FFFFFF"/>
                </a:solidFill>
                <a:effectLst/>
                <a:latin typeface="+mj-lt"/>
                <a:ea typeface="+mj-ea"/>
                <a:cs typeface="+mj-cs"/>
              </a:rPr>
              <a:t>earning techniques</a:t>
            </a:r>
            <a:endParaRPr lang="en-US" sz="3200" kern="1200" dirty="0">
              <a:solidFill>
                <a:srgbClr val="FFFFFF"/>
              </a:solidFill>
              <a:latin typeface="+mj-lt"/>
              <a:ea typeface="+mj-ea"/>
              <a:cs typeface="+mj-cs"/>
            </a:endParaRPr>
          </a:p>
        </p:txBody>
      </p:sp>
      <p:graphicFrame>
        <p:nvGraphicFramePr>
          <p:cNvPr id="7" name="TextBox 4">
            <a:extLst>
              <a:ext uri="{FF2B5EF4-FFF2-40B4-BE49-F238E27FC236}">
                <a16:creationId xmlns:a16="http://schemas.microsoft.com/office/drawing/2014/main" id="{37BF030E-3F30-B77E-480C-9555048D8633}"/>
              </a:ext>
            </a:extLst>
          </p:cNvPr>
          <p:cNvGraphicFramePr/>
          <p:nvPr>
            <p:extLst>
              <p:ext uri="{D42A27DB-BD31-4B8C-83A1-F6EECF244321}">
                <p14:modId xmlns:p14="http://schemas.microsoft.com/office/powerpoint/2010/main" val="456287205"/>
              </p:ext>
            </p:extLst>
          </p:nvPr>
        </p:nvGraphicFramePr>
        <p:xfrm>
          <a:off x="3470703" y="281175"/>
          <a:ext cx="5650085" cy="4733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0296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9BF0FF9-BC99-602B-A031-C11A1A68C617}"/>
              </a:ext>
            </a:extLst>
          </p:cNvPr>
          <p:cNvSpPr txBox="1"/>
          <p:nvPr/>
        </p:nvSpPr>
        <p:spPr>
          <a:xfrm>
            <a:off x="595245" y="1949631"/>
            <a:ext cx="3398174" cy="2729588"/>
          </a:xfrm>
          <a:prstGeom prst="rect">
            <a:avLst/>
          </a:prstGeom>
        </p:spPr>
        <p:txBody>
          <a:bodyPr vert="horz" lIns="91440" tIns="45720" rIns="91440" bIns="45720" rtlCol="0" anchor="ctr">
            <a:normAutofit/>
          </a:bodyPr>
          <a:lstStyle/>
          <a:p>
            <a:pPr lvl="0" indent="-228600">
              <a:lnSpc>
                <a:spcPct val="90000"/>
              </a:lnSpc>
              <a:spcAft>
                <a:spcPts val="600"/>
              </a:spcAft>
              <a:buFont typeface="Arial" panose="020B0604020202020204" pitchFamily="34" charset="0"/>
              <a:buChar char="•"/>
            </a:pPr>
            <a:r>
              <a:rPr lang="en-US" sz="1500" b="1" dirty="0"/>
              <a:t>Linear Regression: </a:t>
            </a:r>
            <a:r>
              <a:rPr lang="en-US" sz="1500" dirty="0"/>
              <a:t>This model is used to predict continuous outcomes, such as the price of an Airbnb listing (price). It calculates the relationship between independent variables and a dependent variable (price in this case). The model is evaluated using Mean Squared Error (MSE), which measures the average squared difference between predicted and actual values. A lower MSE indicates better performance.</a:t>
            </a:r>
          </a:p>
        </p:txBody>
      </p:sp>
      <p:pic>
        <p:nvPicPr>
          <p:cNvPr id="3" name="Picture 2">
            <a:extLst>
              <a:ext uri="{FF2B5EF4-FFF2-40B4-BE49-F238E27FC236}">
                <a16:creationId xmlns:a16="http://schemas.microsoft.com/office/drawing/2014/main" id="{D432EE0B-5EFD-ABBF-2EFE-0F714C306269}"/>
              </a:ext>
            </a:extLst>
          </p:cNvPr>
          <p:cNvPicPr>
            <a:picLocks noChangeAspect="1"/>
          </p:cNvPicPr>
          <p:nvPr/>
        </p:nvPicPr>
        <p:blipFill>
          <a:blip r:embed="rId2"/>
          <a:stretch>
            <a:fillRect/>
          </a:stretch>
        </p:blipFill>
        <p:spPr>
          <a:xfrm>
            <a:off x="4433649" y="2546259"/>
            <a:ext cx="3862707" cy="1419546"/>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080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7999390-66D9-EC10-CE10-25089CCF48E5}"/>
              </a:ext>
            </a:extLst>
          </p:cNvPr>
          <p:cNvSpPr txBox="1"/>
          <p:nvPr/>
        </p:nvSpPr>
        <p:spPr>
          <a:xfrm>
            <a:off x="595245" y="1949631"/>
            <a:ext cx="3398174" cy="2729588"/>
          </a:xfrm>
          <a:prstGeom prst="rect">
            <a:avLst/>
          </a:prstGeom>
        </p:spPr>
        <p:txBody>
          <a:bodyPr vert="horz" lIns="91440" tIns="45720" rIns="91440" bIns="45720" rtlCol="0" anchor="ctr">
            <a:normAutofit/>
          </a:bodyPr>
          <a:lstStyle/>
          <a:p>
            <a:pPr lvl="0" indent="-228600">
              <a:lnSpc>
                <a:spcPct val="90000"/>
              </a:lnSpc>
              <a:spcAft>
                <a:spcPts val="600"/>
              </a:spcAft>
              <a:buFont typeface="Arial" panose="020B0604020202020204" pitchFamily="34" charset="0"/>
              <a:buChar char="•"/>
            </a:pPr>
            <a:r>
              <a:rPr lang="en-US" sz="1500" b="1"/>
              <a:t>Logistic Regression: </a:t>
            </a:r>
            <a:r>
              <a:rPr lang="en-US" sz="1500"/>
              <a:t>This is a classification model used to predict binary outcomes, such as whether a listing is in a higher or lower price class (price_class). It estimates probabilities and assigns outcomes based on a threshold. Evaluation is done using Accuracy, which measures the percentage of correctly classified instances, and F1 Score, which balances precision and recall for a more robust assessment in imbalanced datasets.</a:t>
            </a:r>
          </a:p>
        </p:txBody>
      </p:sp>
      <p:pic>
        <p:nvPicPr>
          <p:cNvPr id="3" name="Picture 2" descr="A screen shot of a computer program&#10;&#10;Description automatically generated">
            <a:extLst>
              <a:ext uri="{FF2B5EF4-FFF2-40B4-BE49-F238E27FC236}">
                <a16:creationId xmlns:a16="http://schemas.microsoft.com/office/drawing/2014/main" id="{81EE685C-49E3-D34C-0E80-8F0F74BCE897}"/>
              </a:ext>
            </a:extLst>
          </p:cNvPr>
          <p:cNvPicPr>
            <a:picLocks noChangeAspect="1"/>
          </p:cNvPicPr>
          <p:nvPr/>
        </p:nvPicPr>
        <p:blipFill>
          <a:blip r:embed="rId2"/>
          <a:stretch>
            <a:fillRect/>
          </a:stretch>
        </p:blipFill>
        <p:spPr>
          <a:xfrm>
            <a:off x="4433649" y="2681455"/>
            <a:ext cx="3862707" cy="114915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672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DBDC71D-A1C2-2553-5378-960C7E9F007C}"/>
              </a:ext>
            </a:extLst>
          </p:cNvPr>
          <p:cNvSpPr txBox="1"/>
          <p:nvPr/>
        </p:nvSpPr>
        <p:spPr>
          <a:xfrm>
            <a:off x="595245" y="1949631"/>
            <a:ext cx="3398174" cy="2729588"/>
          </a:xfrm>
          <a:prstGeom prst="rect">
            <a:avLst/>
          </a:prstGeom>
        </p:spPr>
        <p:txBody>
          <a:bodyPr vert="horz" lIns="91440" tIns="45720" rIns="91440" bIns="45720" rtlCol="0" anchor="ctr">
            <a:normAutofit/>
          </a:bodyPr>
          <a:lstStyle/>
          <a:p>
            <a:pPr lvl="0" indent="-228600">
              <a:lnSpc>
                <a:spcPct val="90000"/>
              </a:lnSpc>
              <a:spcAft>
                <a:spcPts val="600"/>
              </a:spcAft>
              <a:buFont typeface="Arial" panose="020B0604020202020204" pitchFamily="34" charset="0"/>
              <a:buChar char="•"/>
            </a:pPr>
            <a:r>
              <a:rPr lang="en-US" sz="1500" b="1" dirty="0"/>
              <a:t>Decision Tree Classifier: </a:t>
            </a:r>
            <a:r>
              <a:rPr lang="en-US" sz="1500" dirty="0"/>
              <a:t>This model uses a tree-like structure to make decisions about categorical outcomes, like classifying listings based on price class. It splits the data based on feature values that provide the most information gain. Accuracy measures overall classification success, and F1 Score balances false positives and false negatives, especially useful when data is </a:t>
            </a:r>
            <a:r>
              <a:rPr lang="en-US" sz="1500" dirty="0" err="1"/>
              <a:t>imbalanced.Random</a:t>
            </a:r>
            <a:r>
              <a:rPr lang="en-US" sz="1500" dirty="0"/>
              <a:t> </a:t>
            </a:r>
          </a:p>
        </p:txBody>
      </p:sp>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0DCA9F-FF62-17E8-8ADC-21BAA5D6B677}"/>
              </a:ext>
            </a:extLst>
          </p:cNvPr>
          <p:cNvPicPr>
            <a:picLocks noChangeAspect="1"/>
          </p:cNvPicPr>
          <p:nvPr/>
        </p:nvPicPr>
        <p:blipFill>
          <a:blip r:embed="rId2"/>
          <a:stretch>
            <a:fillRect/>
          </a:stretch>
        </p:blipFill>
        <p:spPr>
          <a:xfrm>
            <a:off x="4113885" y="2421513"/>
            <a:ext cx="3962743" cy="1047841"/>
          </a:xfrm>
          <a:prstGeom prst="rect">
            <a:avLst/>
          </a:prstGeom>
        </p:spPr>
      </p:pic>
    </p:spTree>
    <p:extLst>
      <p:ext uri="{BB962C8B-B14F-4D97-AF65-F5344CB8AC3E}">
        <p14:creationId xmlns:p14="http://schemas.microsoft.com/office/powerpoint/2010/main" val="2257825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B0D177-D50B-A80A-897E-A017A5726FB8}"/>
              </a:ext>
            </a:extLst>
          </p:cNvPr>
          <p:cNvSpPr txBox="1"/>
          <p:nvPr/>
        </p:nvSpPr>
        <p:spPr>
          <a:xfrm>
            <a:off x="595245" y="1949631"/>
            <a:ext cx="3398174" cy="2729588"/>
          </a:xfrm>
          <a:prstGeom prst="rect">
            <a:avLst/>
          </a:prstGeom>
        </p:spPr>
        <p:txBody>
          <a:bodyPr vert="horz" lIns="91440" tIns="45720" rIns="91440" bIns="45720" rtlCol="0" anchor="ctr">
            <a:normAutofit/>
          </a:bodyPr>
          <a:lstStyle/>
          <a:p>
            <a:pPr lvl="0" indent="-228600">
              <a:lnSpc>
                <a:spcPct val="90000"/>
              </a:lnSpc>
              <a:spcAft>
                <a:spcPts val="600"/>
              </a:spcAft>
              <a:buFont typeface="Arial" panose="020B0604020202020204" pitchFamily="34" charset="0"/>
              <a:buChar char="•"/>
            </a:pPr>
            <a:r>
              <a:rPr lang="en-US" sz="1500" b="1"/>
              <a:t>Forest Classifier: </a:t>
            </a:r>
            <a:r>
              <a:rPr lang="en-US" sz="1500"/>
              <a:t>This is an ensemble method that builds multiple decision trees and combines their predictions. It provides a more robust classification by averaging over many trees. Like the Decision Tree, it is evaluated using Accuracy and F1 Score, but it often provides better results due to reduced overfitting.</a:t>
            </a:r>
          </a:p>
        </p:txBody>
      </p:sp>
      <p:pic>
        <p:nvPicPr>
          <p:cNvPr id="5" name="Picture 4" descr="A screen shot of a computer code&#10;&#10;Description automatically generated">
            <a:extLst>
              <a:ext uri="{FF2B5EF4-FFF2-40B4-BE49-F238E27FC236}">
                <a16:creationId xmlns:a16="http://schemas.microsoft.com/office/drawing/2014/main" id="{8BC2E034-5BD5-C01E-E9A9-D6E6EA8A03FD}"/>
              </a:ext>
            </a:extLst>
          </p:cNvPr>
          <p:cNvPicPr>
            <a:picLocks noChangeAspect="1"/>
          </p:cNvPicPr>
          <p:nvPr/>
        </p:nvPicPr>
        <p:blipFill>
          <a:blip r:embed="rId2"/>
          <a:stretch>
            <a:fillRect/>
          </a:stretch>
        </p:blipFill>
        <p:spPr>
          <a:xfrm>
            <a:off x="4433649" y="2773194"/>
            <a:ext cx="3862707" cy="965676"/>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990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inancial graphs on a dark display">
            <a:extLst>
              <a:ext uri="{FF2B5EF4-FFF2-40B4-BE49-F238E27FC236}">
                <a16:creationId xmlns:a16="http://schemas.microsoft.com/office/drawing/2014/main" id="{5823EEA8-6DC4-6FD6-4E24-22D04E8CBB2B}"/>
              </a:ext>
            </a:extLst>
          </p:cNvPr>
          <p:cNvPicPr>
            <a:picLocks noChangeAspect="1"/>
          </p:cNvPicPr>
          <p:nvPr/>
        </p:nvPicPr>
        <p:blipFill>
          <a:blip r:embed="rId2"/>
          <a:srcRect l="22443" r="28252"/>
          <a:stretch/>
        </p:blipFill>
        <p:spPr>
          <a:xfrm>
            <a:off x="20" y="-1"/>
            <a:ext cx="4057627" cy="5143501"/>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0"/>
            <a:ext cx="5086352" cy="1714499"/>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C8CB121-3EB3-143C-9D2E-1943185BE24B}"/>
              </a:ext>
            </a:extLst>
          </p:cNvPr>
          <p:cNvSpPr txBox="1"/>
          <p:nvPr/>
        </p:nvSpPr>
        <p:spPr>
          <a:xfrm>
            <a:off x="4586487" y="2057400"/>
            <a:ext cx="3935505" cy="26226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a:t>This code visualizes the top 10 most important features used by a decision tree model. It first extracts the feature importances, sorts them in descending order, and selects the top 10 features. A bar chart is then created to display these features, with their importance values shown on the y-axis. The chart helps to identify which features have the greatest impact on the decision tree's predictions, making it easier to understand the model's behavior. The x-axis shows the feature names, and the bars are colored in 'skyblue' for better visibility.</a:t>
            </a:r>
          </a:p>
        </p:txBody>
      </p:sp>
      <p:sp>
        <p:nvSpPr>
          <p:cNvPr id="5" name="TextBox 4">
            <a:extLst>
              <a:ext uri="{FF2B5EF4-FFF2-40B4-BE49-F238E27FC236}">
                <a16:creationId xmlns:a16="http://schemas.microsoft.com/office/drawing/2014/main" id="{5D75C674-EC6C-4F66-D14D-C9B957E725CA}"/>
              </a:ext>
            </a:extLst>
          </p:cNvPr>
          <p:cNvSpPr txBox="1"/>
          <p:nvPr/>
        </p:nvSpPr>
        <p:spPr>
          <a:xfrm>
            <a:off x="4419295" y="1044700"/>
            <a:ext cx="4585794" cy="369332"/>
          </a:xfrm>
          <a:prstGeom prst="rect">
            <a:avLst/>
          </a:prstGeom>
          <a:noFill/>
        </p:spPr>
        <p:txBody>
          <a:bodyPr wrap="square">
            <a:spAutoFit/>
          </a:bodyPr>
          <a:lstStyle/>
          <a:p>
            <a:pPr>
              <a:spcAft>
                <a:spcPts val="600"/>
              </a:spcAft>
            </a:pPr>
            <a:r>
              <a:rPr lang="en-US"/>
              <a:t>10 most important features decision tree</a:t>
            </a:r>
          </a:p>
        </p:txBody>
      </p:sp>
    </p:spTree>
    <p:extLst>
      <p:ext uri="{BB962C8B-B14F-4D97-AF65-F5344CB8AC3E}">
        <p14:creationId xmlns:p14="http://schemas.microsoft.com/office/powerpoint/2010/main" val="2589410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62FEC-BC75-267B-DF51-E83B9AC7AE0B}"/>
              </a:ext>
            </a:extLst>
          </p:cNvPr>
          <p:cNvPicPr>
            <a:picLocks noChangeAspect="1"/>
          </p:cNvPicPr>
          <p:nvPr/>
        </p:nvPicPr>
        <p:blipFill>
          <a:blip r:embed="rId2"/>
          <a:stretch>
            <a:fillRect/>
          </a:stretch>
        </p:blipFill>
        <p:spPr>
          <a:xfrm>
            <a:off x="-9150" y="0"/>
            <a:ext cx="9153150" cy="5143500"/>
          </a:xfrm>
          <a:prstGeom prst="rect">
            <a:avLst/>
          </a:prstGeom>
        </p:spPr>
      </p:pic>
    </p:spTree>
    <p:extLst>
      <p:ext uri="{BB962C8B-B14F-4D97-AF65-F5344CB8AC3E}">
        <p14:creationId xmlns:p14="http://schemas.microsoft.com/office/powerpoint/2010/main" val="1098156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4446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CEE2DC3-8BDD-8D05-A74A-C232681FFE5D}"/>
              </a:ext>
            </a:extLst>
          </p:cNvPr>
          <p:cNvPicPr>
            <a:picLocks noChangeAspect="1"/>
          </p:cNvPicPr>
          <p:nvPr/>
        </p:nvPicPr>
        <p:blipFill>
          <a:blip r:embed="rId3"/>
          <a:stretch>
            <a:fillRect/>
          </a:stretch>
        </p:blipFill>
        <p:spPr>
          <a:xfrm>
            <a:off x="482600" y="496379"/>
            <a:ext cx="8178799" cy="4150740"/>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22E848-A092-1E29-5C52-6A805C88D7C0}"/>
              </a:ext>
            </a:extLst>
          </p:cNvPr>
          <p:cNvSpPr txBox="1"/>
          <p:nvPr/>
        </p:nvSpPr>
        <p:spPr>
          <a:xfrm>
            <a:off x="429369" y="178904"/>
            <a:ext cx="8263890" cy="107581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500">
                <a:latin typeface="+mj-lt"/>
                <a:ea typeface="+mj-ea"/>
                <a:cs typeface="+mj-cs"/>
              </a:rPr>
              <a:t>10 most imporatant fetaures by random forest</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E9EDFEB-970D-B351-8952-1754A04B4197}"/>
              </a:ext>
            </a:extLst>
          </p:cNvPr>
          <p:cNvSpPr txBox="1"/>
          <p:nvPr/>
        </p:nvSpPr>
        <p:spPr>
          <a:xfrm>
            <a:off x="429369" y="1553487"/>
            <a:ext cx="5035164" cy="308937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a:t>This code visualizes the top 10 most important features used by a Random Forest model. It begins by extracting the feature importances from the model and sorting them in descending order. The top 10 features are selected, and a bar chart is created with the features on the x-axis and their corresponding importance values on the y-axis. The chart uses a green color to highlight the importance of each feature. The title and axis labels help in understanding the context, while the rotation of the x-axis labels makes the feature names easier to read. This visualization aids in interpreting which features contribute most to the Random Forest model's decisions.</a:t>
            </a:r>
          </a:p>
        </p:txBody>
      </p:sp>
      <p:pic>
        <p:nvPicPr>
          <p:cNvPr id="7" name="Picture 6" descr="Graph">
            <a:extLst>
              <a:ext uri="{FF2B5EF4-FFF2-40B4-BE49-F238E27FC236}">
                <a16:creationId xmlns:a16="http://schemas.microsoft.com/office/drawing/2014/main" id="{B62A6A46-E5F8-4680-A82B-2CCC54403233}"/>
              </a:ext>
            </a:extLst>
          </p:cNvPr>
          <p:cNvPicPr>
            <a:picLocks noChangeAspect="1"/>
          </p:cNvPicPr>
          <p:nvPr/>
        </p:nvPicPr>
        <p:blipFill>
          <a:blip r:embed="rId2"/>
          <a:srcRect l="12369" r="27505" b="4"/>
          <a:stretch/>
        </p:blipFill>
        <p:spPr>
          <a:xfrm>
            <a:off x="5756743" y="1570482"/>
            <a:ext cx="2955798" cy="3072384"/>
          </a:xfrm>
          <a:prstGeom prst="rect">
            <a:avLst/>
          </a:prstGeom>
        </p:spPr>
      </p:pic>
    </p:spTree>
    <p:extLst>
      <p:ext uri="{BB962C8B-B14F-4D97-AF65-F5344CB8AC3E}">
        <p14:creationId xmlns:p14="http://schemas.microsoft.com/office/powerpoint/2010/main" val="360592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F2FA86-D163-A7B0-C517-CDD8FE3BA960}"/>
              </a:ext>
            </a:extLst>
          </p:cNvPr>
          <p:cNvPicPr>
            <a:picLocks noChangeAspect="1"/>
          </p:cNvPicPr>
          <p:nvPr/>
        </p:nvPicPr>
        <p:blipFill>
          <a:blip r:embed="rId2"/>
          <a:stretch>
            <a:fillRect/>
          </a:stretch>
        </p:blipFill>
        <p:spPr>
          <a:xfrm>
            <a:off x="-9150" y="0"/>
            <a:ext cx="9153149" cy="5143500"/>
          </a:xfrm>
          <a:prstGeom prst="rect">
            <a:avLst/>
          </a:prstGeom>
        </p:spPr>
      </p:pic>
    </p:spTree>
    <p:extLst>
      <p:ext uri="{BB962C8B-B14F-4D97-AF65-F5344CB8AC3E}">
        <p14:creationId xmlns:p14="http://schemas.microsoft.com/office/powerpoint/2010/main" val="2273616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92F1-5BDA-A7F9-6938-916619F4FA72}"/>
              </a:ext>
            </a:extLst>
          </p:cNvPr>
          <p:cNvSpPr txBox="1"/>
          <p:nvPr/>
        </p:nvSpPr>
        <p:spPr>
          <a:xfrm>
            <a:off x="-9150" y="1197406"/>
            <a:ext cx="9162300" cy="313932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Model Suitability Models:</a:t>
            </a:r>
          </a:p>
          <a:p>
            <a:r>
              <a:rPr lang="en-US" b="1" dirty="0">
                <a:latin typeface="Times New Roman" panose="02020603050405020304" pitchFamily="18" charset="0"/>
                <a:cs typeface="Times New Roman" panose="02020603050405020304" pitchFamily="18" charset="0"/>
              </a:rPr>
              <a:t>Random Forest Classifier: </a:t>
            </a:r>
            <a:r>
              <a:rPr lang="en-US" dirty="0">
                <a:latin typeface="Times New Roman" panose="02020603050405020304" pitchFamily="18" charset="0"/>
                <a:cs typeface="Times New Roman" panose="02020603050405020304" pitchFamily="18" charset="0"/>
              </a:rPr>
              <a:t>High accuracy (84%) and F1 score (0.86), robust against overfitting, ideal for dynamic pricing and predictions with complex datasets.</a:t>
            </a:r>
          </a:p>
          <a:p>
            <a:r>
              <a:rPr lang="en-US" b="1" dirty="0">
                <a:latin typeface="Times New Roman" panose="02020603050405020304" pitchFamily="18" charset="0"/>
                <a:cs typeface="Times New Roman" panose="02020603050405020304" pitchFamily="18" charset="0"/>
              </a:rPr>
              <a:t>Decision Tree Classifier: </a:t>
            </a:r>
            <a:r>
              <a:rPr lang="en-US" dirty="0">
                <a:latin typeface="Times New Roman" panose="02020603050405020304" pitchFamily="18" charset="0"/>
                <a:cs typeface="Times New Roman" panose="02020603050405020304" pitchFamily="18" charset="0"/>
              </a:rPr>
              <a:t>Good accuracy (78%) and F1 score (0.81), interpretable and effective for exploratory analysis but prone to overfitting.</a:t>
            </a:r>
          </a:p>
          <a:p>
            <a:r>
              <a:rPr lang="en-US" b="1" dirty="0">
                <a:latin typeface="Times New Roman" panose="02020603050405020304" pitchFamily="18" charset="0"/>
                <a:cs typeface="Times New Roman" panose="02020603050405020304" pitchFamily="18" charset="0"/>
              </a:rPr>
              <a:t>Least Suitable Models:</a:t>
            </a:r>
          </a:p>
          <a:p>
            <a:r>
              <a:rPr lang="en-US" b="1" dirty="0">
                <a:latin typeface="Times New Roman" panose="02020603050405020304" pitchFamily="18" charset="0"/>
                <a:cs typeface="Times New Roman" panose="02020603050405020304" pitchFamily="18" charset="0"/>
              </a:rPr>
              <a:t>Linear Regression: </a:t>
            </a:r>
            <a:r>
              <a:rPr lang="en-US" dirty="0">
                <a:latin typeface="Times New Roman" panose="02020603050405020304" pitchFamily="18" charset="0"/>
                <a:cs typeface="Times New Roman" panose="02020603050405020304" pitchFamily="18" charset="0"/>
              </a:rPr>
              <a:t>Struggles with non-linear relationships, high MSE, better as a baseline model.</a:t>
            </a:r>
          </a:p>
          <a:p>
            <a:r>
              <a:rPr lang="en-US" b="1" dirty="0">
                <a:latin typeface="Times New Roman" panose="02020603050405020304" pitchFamily="18" charset="0"/>
                <a:cs typeface="Times New Roman" panose="02020603050405020304" pitchFamily="18" charset="0"/>
              </a:rPr>
              <a:t>Logistic Regression: </a:t>
            </a:r>
            <a:r>
              <a:rPr lang="en-US" dirty="0">
                <a:latin typeface="Times New Roman" panose="02020603050405020304" pitchFamily="18" charset="0"/>
                <a:cs typeface="Times New Roman" panose="02020603050405020304" pitchFamily="18" charset="0"/>
              </a:rPr>
              <a:t>Moderate performance (59% accuracy, 0.75 F1 score), not ideal for complex datasets due to linear </a:t>
            </a:r>
            <a:r>
              <a:rPr lang="en-US" dirty="0" err="1">
                <a:latin typeface="Times New Roman" panose="02020603050405020304" pitchFamily="18" charset="0"/>
                <a:cs typeface="Times New Roman" panose="02020603050405020304" pitchFamily="18" charset="0"/>
              </a:rPr>
              <a:t>assumptions.Conclusion</a:t>
            </a:r>
            <a:r>
              <a:rPr lang="en-US" dirty="0">
                <a:latin typeface="Times New Roman" panose="02020603050405020304" pitchFamily="18" charset="0"/>
                <a:cs typeface="Times New Roman" panose="02020603050405020304" pitchFamily="18" charset="0"/>
              </a:rPr>
              <a:t>: Random Forest and Decision Trees are most suitable for handling non-linear, complex data in this analysis.</a:t>
            </a:r>
          </a:p>
        </p:txBody>
      </p:sp>
    </p:spTree>
    <p:extLst>
      <p:ext uri="{BB962C8B-B14F-4D97-AF65-F5344CB8AC3E}">
        <p14:creationId xmlns:p14="http://schemas.microsoft.com/office/powerpoint/2010/main" val="28384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C28D7A-5350-37C3-A64C-6D43C98BE9A9}"/>
              </a:ext>
            </a:extLst>
          </p:cNvPr>
          <p:cNvSpPr txBox="1"/>
          <p:nvPr/>
        </p:nvSpPr>
        <p:spPr>
          <a:xfrm>
            <a:off x="360759" y="2814636"/>
            <a:ext cx="2468166" cy="183951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a:latin typeface="+mj-lt"/>
                <a:ea typeface="+mj-ea"/>
                <a:cs typeface="+mj-cs"/>
              </a:rPr>
              <a:t>References</a:t>
            </a:r>
          </a:p>
        </p:txBody>
      </p:sp>
      <p:pic>
        <p:nvPicPr>
          <p:cNvPr id="7" name="Picture 6" descr="Calculator and folders">
            <a:extLst>
              <a:ext uri="{FF2B5EF4-FFF2-40B4-BE49-F238E27FC236}">
                <a16:creationId xmlns:a16="http://schemas.microsoft.com/office/drawing/2014/main" id="{89224E91-204F-DDA4-4320-19E6AFEB6FE9}"/>
              </a:ext>
            </a:extLst>
          </p:cNvPr>
          <p:cNvPicPr>
            <a:picLocks noChangeAspect="1"/>
          </p:cNvPicPr>
          <p:nvPr/>
        </p:nvPicPr>
        <p:blipFill>
          <a:blip r:embed="rId2"/>
          <a:srcRect t="27784" b="27786"/>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a:extLst>
              <a:ext uri="{FF2B5EF4-FFF2-40B4-BE49-F238E27FC236}">
                <a16:creationId xmlns:a16="http://schemas.microsoft.com/office/drawing/2014/main" id="{0F31862A-9074-4292-7C41-1F82A6413445}"/>
              </a:ext>
            </a:extLst>
          </p:cNvPr>
          <p:cNvSpPr txBox="1"/>
          <p:nvPr/>
        </p:nvSpPr>
        <p:spPr>
          <a:xfrm>
            <a:off x="3167986" y="2814637"/>
            <a:ext cx="5614060" cy="183951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200"/>
              <a:t>Edelman, B., &amp; Geradin, D. (2015). Efficiencies and regulatory problems of the sharing economy: The case of Airbnb. </a:t>
            </a:r>
          </a:p>
          <a:p>
            <a:pPr marL="285750" indent="-228600">
              <a:lnSpc>
                <a:spcPct val="90000"/>
              </a:lnSpc>
              <a:spcAft>
                <a:spcPts val="600"/>
              </a:spcAft>
              <a:buFont typeface="Arial" panose="020B0604020202020204" pitchFamily="34" charset="0"/>
              <a:buChar char="•"/>
            </a:pPr>
            <a:r>
              <a:rPr lang="en-US" sz="1200"/>
              <a:t>Manipulation in Online Reviews: A Case Study of Airbnb’s Review System. Harvard Business School Working Paper.Guttentag, D. (2015). Airbnb: Disruptive innovation and the rise of an informal tourism accommodation sector. </a:t>
            </a:r>
          </a:p>
          <a:p>
            <a:pPr marL="285750" indent="-228600">
              <a:lnSpc>
                <a:spcPct val="90000"/>
              </a:lnSpc>
              <a:spcAft>
                <a:spcPts val="600"/>
              </a:spcAft>
              <a:buFont typeface="Arial" panose="020B0604020202020204" pitchFamily="34" charset="0"/>
              <a:buChar char="•"/>
            </a:pPr>
            <a:r>
              <a:rPr lang="en-US" sz="1200"/>
              <a:t>The Sharing Economy: The End of Employment and the Rise of Crowd-Based Capitalism. MIT Press.Wachsmuth, D., &amp; Weisler, J. (2018). The impact of Airbnb on housing affordability: Evidence from New York City. </a:t>
            </a:r>
          </a:p>
        </p:txBody>
      </p:sp>
    </p:spTree>
    <p:extLst>
      <p:ext uri="{BB962C8B-B14F-4D97-AF65-F5344CB8AC3E}">
        <p14:creationId xmlns:p14="http://schemas.microsoft.com/office/powerpoint/2010/main" val="3887966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27FF58-833A-FC04-CA22-878F85DDA5F4}"/>
              </a:ext>
            </a:extLst>
          </p:cNvPr>
          <p:cNvSpPr txBox="1"/>
          <p:nvPr/>
        </p:nvSpPr>
        <p:spPr>
          <a:xfrm>
            <a:off x="429369" y="178904"/>
            <a:ext cx="8263890" cy="107581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100" dirty="0">
                <a:latin typeface="+mj-lt"/>
                <a:ea typeface="+mj-ea"/>
                <a:cs typeface="+mj-cs"/>
              </a:rPr>
              <a:t>Conclusion</a:t>
            </a:r>
          </a:p>
        </p:txBody>
      </p:sp>
      <p:sp>
        <p:nvSpPr>
          <p:cNvPr id="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27BBF77-2332-60F4-AD8A-744B78435FA5}"/>
              </a:ext>
            </a:extLst>
          </p:cNvPr>
          <p:cNvSpPr txBox="1"/>
          <p:nvPr/>
        </p:nvSpPr>
        <p:spPr>
          <a:xfrm>
            <a:off x="429369" y="1553487"/>
            <a:ext cx="5035164" cy="308937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Airbnb has significantly disrupted the traditional hospitality and tourism industries, providing affordable, unique accommodation options that cater to diverse consumer preferences. While it has created economic opportunities for homeowners and boosted local economies, it has also led to challenges such as rising housing costs in certain cities. The platform’s reliance on user reviews and ratings has been key to building trust and fostering its growth, but it also raises concerns around fairness and </a:t>
            </a:r>
            <a:r>
              <a:rPr lang="en-US" sz="1300" dirty="0" err="1">
                <a:latin typeface="Times New Roman" panose="02020603050405020304" pitchFamily="18" charset="0"/>
                <a:cs typeface="Times New Roman" panose="02020603050405020304" pitchFamily="18" charset="0"/>
              </a:rPr>
              <a:t>inequality.Regulation</a:t>
            </a:r>
            <a:r>
              <a:rPr lang="en-US" sz="1300" dirty="0">
                <a:latin typeface="Times New Roman" panose="02020603050405020304" pitchFamily="18" charset="0"/>
                <a:cs typeface="Times New Roman" panose="02020603050405020304" pitchFamily="18" charset="0"/>
              </a:rPr>
              <a:t> remains a critical issue as cities work to balance the benefits of Airbnb with the need for oversight. </a:t>
            </a:r>
          </a:p>
          <a:p>
            <a:pPr indent="-228600">
              <a:lnSpc>
                <a:spcPct val="90000"/>
              </a:lnSpc>
              <a:spcAft>
                <a:spcPts val="600"/>
              </a:spcAft>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Future research will need to explore the long-term impact of Airbnb on housing markets, the environment, and the broader economy, as well as the effectiveness of emerging regulatory measures. Overall, Airbnb continues to shape the future of travel and accommodation, but its growth requires ongoing attention to its social, economic, and regulatory implications.</a:t>
            </a:r>
          </a:p>
        </p:txBody>
      </p:sp>
      <p:pic>
        <p:nvPicPr>
          <p:cNvPr id="7" name="Picture 6" descr="Figures of houses in different position and sizes">
            <a:extLst>
              <a:ext uri="{FF2B5EF4-FFF2-40B4-BE49-F238E27FC236}">
                <a16:creationId xmlns:a16="http://schemas.microsoft.com/office/drawing/2014/main" id="{96D0BD6C-338A-6E85-308B-A42B47F78814}"/>
              </a:ext>
            </a:extLst>
          </p:cNvPr>
          <p:cNvPicPr>
            <a:picLocks noChangeAspect="1"/>
          </p:cNvPicPr>
          <p:nvPr/>
        </p:nvPicPr>
        <p:blipFill>
          <a:blip r:embed="rId2"/>
          <a:srcRect l="14414" r="31471"/>
          <a:stretch/>
        </p:blipFill>
        <p:spPr>
          <a:xfrm>
            <a:off x="5756743" y="1570482"/>
            <a:ext cx="2955798" cy="3072384"/>
          </a:xfrm>
          <a:prstGeom prst="rect">
            <a:avLst/>
          </a:prstGeom>
        </p:spPr>
      </p:pic>
    </p:spTree>
    <p:extLst>
      <p:ext uri="{BB962C8B-B14F-4D97-AF65-F5344CB8AC3E}">
        <p14:creationId xmlns:p14="http://schemas.microsoft.com/office/powerpoint/2010/main" val="2266542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0122-CD20-44A9-D143-804BA106D1B0}"/>
              </a:ext>
            </a:extLst>
          </p:cNvPr>
          <p:cNvSpPr txBox="1">
            <a:spLocks/>
          </p:cNvSpPr>
          <p:nvPr/>
        </p:nvSpPr>
        <p:spPr>
          <a:xfrm>
            <a:off x="-76187" y="1502815"/>
            <a:ext cx="3636085" cy="1258493"/>
          </a:xfrm>
          <a:prstGeom prst="rect">
            <a:avLst/>
          </a:prstGeom>
          <a:effectLst/>
        </p:spPr>
        <p:txBody>
          <a:bodyPr vert="horz" lIns="91440" tIns="45720" rIns="91440" bIns="45720" rtlCol="0" anchor="b" anchorCtr="0">
            <a:normAutofit lnSpcReduction="10000"/>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indent="0" algn="l">
              <a:spcAft>
                <a:spcPts val="1400"/>
              </a:spcAft>
              <a:buNone/>
            </a:pPr>
            <a:r>
              <a:rPr lang="en-US" sz="4000" b="1" i="0" kern="1200" dirty="0">
                <a:effectLst/>
                <a:latin typeface="+mj-lt"/>
                <a:ea typeface="+mj-ea"/>
                <a:cs typeface="+mj-cs"/>
              </a:rPr>
              <a:t>Data Preprocessing</a:t>
            </a:r>
          </a:p>
        </p:txBody>
      </p:sp>
      <p:sp>
        <p:nvSpPr>
          <p:cNvPr id="3" name="Content Placeholder 2">
            <a:extLst>
              <a:ext uri="{FF2B5EF4-FFF2-40B4-BE49-F238E27FC236}">
                <a16:creationId xmlns:a16="http://schemas.microsoft.com/office/drawing/2014/main" id="{9CB0F787-E2FC-FB28-A770-7F711AB125CF}"/>
              </a:ext>
            </a:extLst>
          </p:cNvPr>
          <p:cNvSpPr txBox="1">
            <a:spLocks/>
          </p:cNvSpPr>
          <p:nvPr/>
        </p:nvSpPr>
        <p:spPr>
          <a:xfrm>
            <a:off x="-70027" y="2724455"/>
            <a:ext cx="4848446" cy="3474720"/>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sz="2400" kern="1200" dirty="0">
                <a:effectLst/>
                <a:latin typeface="+mn-lt"/>
                <a:ea typeface="+mn-ea"/>
                <a:cs typeface="+mn-cs"/>
              </a:rPr>
              <a:t>As with every dataset, several preprocessing steps needed to be mitigated to guarantee the applicability and soundness of the data.</a:t>
            </a:r>
          </a:p>
          <a:p>
            <a:endParaRPr lang="en-US" dirty="0"/>
          </a:p>
        </p:txBody>
      </p:sp>
      <p:pic>
        <p:nvPicPr>
          <p:cNvPr id="5" name="Picture 4">
            <a:extLst>
              <a:ext uri="{FF2B5EF4-FFF2-40B4-BE49-F238E27FC236}">
                <a16:creationId xmlns:a16="http://schemas.microsoft.com/office/drawing/2014/main" id="{837786C8-02F1-74F8-9BD5-989C44E3CD92}"/>
              </a:ext>
            </a:extLst>
          </p:cNvPr>
          <p:cNvPicPr>
            <a:picLocks noChangeAspect="1"/>
          </p:cNvPicPr>
          <p:nvPr/>
        </p:nvPicPr>
        <p:blipFill>
          <a:blip r:embed="rId2"/>
          <a:stretch>
            <a:fillRect/>
          </a:stretch>
        </p:blipFill>
        <p:spPr>
          <a:xfrm>
            <a:off x="4523973" y="1118698"/>
            <a:ext cx="4578373" cy="4037829"/>
          </a:xfrm>
          <a:prstGeom prst="rect">
            <a:avLst/>
          </a:prstGeom>
        </p:spPr>
      </p:pic>
    </p:spTree>
    <p:extLst>
      <p:ext uri="{BB962C8B-B14F-4D97-AF65-F5344CB8AC3E}">
        <p14:creationId xmlns:p14="http://schemas.microsoft.com/office/powerpoint/2010/main" val="2397560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E3F91361-DD94-73BB-A428-3164DEF20A3A}"/>
              </a:ext>
            </a:extLst>
          </p:cNvPr>
          <p:cNvSpPr txBox="1"/>
          <p:nvPr/>
        </p:nvSpPr>
        <p:spPr>
          <a:xfrm>
            <a:off x="3197655" y="433880"/>
            <a:ext cx="5179868" cy="4189214"/>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nSpc>
                <a:spcPct val="90000"/>
              </a:lnSpc>
              <a:spcAft>
                <a:spcPts val="600"/>
              </a:spcAft>
            </a:pPr>
            <a:r>
              <a:rPr lang="en-US" b="1" dirty="0">
                <a:latin typeface="Times New Roman" panose="02020603050405020304" pitchFamily="18" charset="0"/>
                <a:cs typeface="Times New Roman" panose="02020603050405020304" pitchFamily="18" charset="0"/>
              </a:rPr>
              <a:t>Cleaning Missing Values</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dataset was inspected for missing data in critical columns such as name, </a:t>
            </a:r>
            <a:r>
              <a:rPr lang="en-US" dirty="0" err="1">
                <a:latin typeface="Times New Roman" panose="02020603050405020304" pitchFamily="18" charset="0"/>
                <a:cs typeface="Times New Roman" panose="02020603050405020304" pitchFamily="18" charset="0"/>
              </a:rPr>
              <a:t>reviews_per_month</a:t>
            </a:r>
            <a:r>
              <a:rPr lang="en-US" dirty="0">
                <a:latin typeface="Times New Roman" panose="02020603050405020304" pitchFamily="18" charset="0"/>
                <a:cs typeface="Times New Roman" panose="02020603050405020304" pitchFamily="18" charset="0"/>
              </a:rPr>
              <a:t>, and license.</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Missing values in non-essential columns (e.g., </a:t>
            </a:r>
            <a:r>
              <a:rPr lang="en-US" dirty="0" err="1">
                <a:latin typeface="Times New Roman" panose="02020603050405020304" pitchFamily="18" charset="0"/>
                <a:cs typeface="Times New Roman" panose="02020603050405020304" pitchFamily="18" charset="0"/>
              </a:rPr>
              <a:t>last_review</a:t>
            </a:r>
            <a:r>
              <a:rPr lang="en-US" dirty="0">
                <a:latin typeface="Times New Roman" panose="02020603050405020304" pitchFamily="18" charset="0"/>
                <a:cs typeface="Times New Roman" panose="02020603050405020304" pitchFamily="18" charset="0"/>
              </a:rPr>
              <a:t>) were excluded or imputed where necessary to ensure the dataset remains contextually and statistically valid.</a:t>
            </a:r>
          </a:p>
          <a:p>
            <a:pPr>
              <a:lnSpc>
                <a:spcPct val="90000"/>
              </a:lnSpc>
              <a:spcAft>
                <a:spcPts val="600"/>
              </a:spcAft>
            </a:pPr>
            <a:r>
              <a:rPr lang="en-US" b="1" dirty="0">
                <a:latin typeface="Times New Roman" panose="02020603050405020304" pitchFamily="18" charset="0"/>
                <a:cs typeface="Times New Roman" panose="02020603050405020304" pitchFamily="18" charset="0"/>
              </a:rPr>
              <a:t>Formatting Adjustments</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Leading and trailing whitespaces were removed from text fields to standardize formatting.</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Date columns like </a:t>
            </a:r>
            <a:r>
              <a:rPr lang="en-US" dirty="0" err="1">
                <a:latin typeface="Times New Roman" panose="02020603050405020304" pitchFamily="18" charset="0"/>
                <a:cs typeface="Times New Roman" panose="02020603050405020304" pitchFamily="18" charset="0"/>
              </a:rPr>
              <a:t>last_review</a:t>
            </a:r>
            <a:r>
              <a:rPr lang="en-US" dirty="0">
                <a:latin typeface="Times New Roman" panose="02020603050405020304" pitchFamily="18" charset="0"/>
                <a:cs typeface="Times New Roman" panose="02020603050405020304" pitchFamily="18" charset="0"/>
              </a:rPr>
              <a:t> were converted into a standardized </a:t>
            </a:r>
            <a:r>
              <a:rPr lang="en-US" dirty="0" err="1">
                <a:latin typeface="Times New Roman" panose="02020603050405020304" pitchFamily="18" charset="0"/>
                <a:cs typeface="Times New Roman" panose="02020603050405020304" pitchFamily="18" charset="0"/>
              </a:rPr>
              <a:t>DateTime</a:t>
            </a:r>
            <a:r>
              <a:rPr lang="en-US" dirty="0">
                <a:latin typeface="Times New Roman" panose="02020603050405020304" pitchFamily="18" charset="0"/>
                <a:cs typeface="Times New Roman" panose="02020603050405020304" pitchFamily="18" charset="0"/>
              </a:rPr>
              <a:t> format to facilitate temporal analysis. Rows with invalid or missing dates were excluded.</a:t>
            </a:r>
          </a:p>
        </p:txBody>
      </p:sp>
    </p:spTree>
    <p:extLst>
      <p:ext uri="{BB962C8B-B14F-4D97-AF65-F5344CB8AC3E}">
        <p14:creationId xmlns:p14="http://schemas.microsoft.com/office/powerpoint/2010/main" val="1514158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E51B0FA-D665-B9C5-2FF5-908539D96008}"/>
              </a:ext>
            </a:extLst>
          </p:cNvPr>
          <p:cNvSpPr txBox="1">
            <a:spLocks/>
          </p:cNvSpPr>
          <p:nvPr/>
        </p:nvSpPr>
        <p:spPr>
          <a:xfrm>
            <a:off x="3490722" y="246888"/>
            <a:ext cx="5170932" cy="1337310"/>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4100" dirty="0">
                <a:latin typeface="Times New Roman" panose="02020603050405020304" pitchFamily="18" charset="0"/>
                <a:cs typeface="Times New Roman" panose="02020603050405020304" pitchFamily="18" charset="0"/>
              </a:rPr>
              <a:t>Methodology</a:t>
            </a:r>
          </a:p>
        </p:txBody>
      </p:sp>
      <p:pic>
        <p:nvPicPr>
          <p:cNvPr id="6" name="Picture 5" descr="A picture of an electromagnetic radiation">
            <a:extLst>
              <a:ext uri="{FF2B5EF4-FFF2-40B4-BE49-F238E27FC236}">
                <a16:creationId xmlns:a16="http://schemas.microsoft.com/office/drawing/2014/main" id="{19642BCB-28B0-A8A3-689B-FDD952CEF6D2}"/>
              </a:ext>
            </a:extLst>
          </p:cNvPr>
          <p:cNvPicPr>
            <a:picLocks noChangeAspect="1"/>
          </p:cNvPicPr>
          <p:nvPr/>
        </p:nvPicPr>
        <p:blipFill>
          <a:blip r:embed="rId2"/>
          <a:srcRect l="30161" r="30247" b="-1"/>
          <a:stretch/>
        </p:blipFill>
        <p:spPr>
          <a:xfrm>
            <a:off x="20" y="10"/>
            <a:ext cx="3039386" cy="514349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36"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1796796"/>
            <a:ext cx="3182691" cy="13716"/>
          </a:xfrm>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2905" y="4075"/>
                  <a:pt x="3183007" y="9784"/>
                  <a:pt x="3182691" y="13716"/>
                </a:cubicBezTo>
                <a:cubicBezTo>
                  <a:pt x="2947041" y="12115"/>
                  <a:pt x="2875741" y="18365"/>
                  <a:pt x="2609807" y="13716"/>
                </a:cubicBezTo>
                <a:cubicBezTo>
                  <a:pt x="2343873" y="9067"/>
                  <a:pt x="2331203" y="27157"/>
                  <a:pt x="2068749" y="13716"/>
                </a:cubicBezTo>
                <a:cubicBezTo>
                  <a:pt x="1806295" y="275"/>
                  <a:pt x="1713773" y="42516"/>
                  <a:pt x="1432211" y="13716"/>
                </a:cubicBezTo>
                <a:cubicBezTo>
                  <a:pt x="1150649" y="-15084"/>
                  <a:pt x="982765" y="-825"/>
                  <a:pt x="859327" y="13716"/>
                </a:cubicBezTo>
                <a:cubicBezTo>
                  <a:pt x="735889" y="28257"/>
                  <a:pt x="254183" y="30659"/>
                  <a:pt x="0" y="13716"/>
                </a:cubicBezTo>
                <a:cubicBezTo>
                  <a:pt x="-535" y="8247"/>
                  <a:pt x="-201" y="2959"/>
                  <a:pt x="0" y="0"/>
                </a:cubicBezTo>
                <a:close/>
              </a:path>
              <a:path w="3182691" h="13716"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2125" y="5320"/>
                  <a:pt x="3182367" y="9001"/>
                  <a:pt x="3182691" y="13716"/>
                </a:cubicBezTo>
                <a:cubicBezTo>
                  <a:pt x="3026064" y="-15421"/>
                  <a:pt x="2775005" y="18495"/>
                  <a:pt x="2546153" y="13716"/>
                </a:cubicBezTo>
                <a:cubicBezTo>
                  <a:pt x="2317301" y="8937"/>
                  <a:pt x="2164351" y="-14456"/>
                  <a:pt x="1845961" y="13716"/>
                </a:cubicBezTo>
                <a:cubicBezTo>
                  <a:pt x="1527571" y="41888"/>
                  <a:pt x="1455006" y="1252"/>
                  <a:pt x="1304903" y="13716"/>
                </a:cubicBezTo>
                <a:cubicBezTo>
                  <a:pt x="1154800" y="26180"/>
                  <a:pt x="942107" y="-16628"/>
                  <a:pt x="604711" y="13716"/>
                </a:cubicBezTo>
                <a:cubicBezTo>
                  <a:pt x="267315" y="44060"/>
                  <a:pt x="141927" y="-12967"/>
                  <a:pt x="0" y="13716"/>
                </a:cubicBezTo>
                <a:cubicBezTo>
                  <a:pt x="58" y="7834"/>
                  <a:pt x="453" y="583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FB20904B-B06C-14FD-5059-93DFC1085AAD}"/>
              </a:ext>
            </a:extLst>
          </p:cNvPr>
          <p:cNvSpPr txBox="1">
            <a:spLocks/>
          </p:cNvSpPr>
          <p:nvPr/>
        </p:nvSpPr>
        <p:spPr>
          <a:xfrm>
            <a:off x="3490722" y="2029968"/>
            <a:ext cx="5170932" cy="26128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228600">
              <a:lnSpc>
                <a:spcPct val="90000"/>
              </a:lnSpc>
            </a:pPr>
            <a:r>
              <a:rPr lang="en-US" sz="1700" b="1" dirty="0">
                <a:latin typeface="Times New Roman" panose="02020603050405020304" pitchFamily="18" charset="0"/>
                <a:cs typeface="Times New Roman" panose="02020603050405020304" pitchFamily="18" charset="0"/>
              </a:rPr>
              <a:t>The EDA process was conducted as follows:</a:t>
            </a:r>
          </a:p>
          <a:p>
            <a:pPr indent="-228600">
              <a:lnSpc>
                <a:spcPct val="90000"/>
              </a:lnSpc>
            </a:pPr>
            <a:r>
              <a:rPr lang="en-US" sz="1700" dirty="0">
                <a:latin typeface="Times New Roman" panose="02020603050405020304" pitchFamily="18" charset="0"/>
                <a:cs typeface="Times New Roman" panose="02020603050405020304" pitchFamily="18" charset="0"/>
              </a:rPr>
              <a:t>1. Data Cleaning: Removing duplicate records and dealing with missing values.</a:t>
            </a:r>
          </a:p>
          <a:p>
            <a:pPr indent="-228600">
              <a:lnSpc>
                <a:spcPct val="90000"/>
              </a:lnSpc>
            </a:pPr>
            <a:r>
              <a:rPr lang="en-US" sz="1700" dirty="0">
                <a:latin typeface="Times New Roman" panose="02020603050405020304" pitchFamily="18" charset="0"/>
                <a:cs typeface="Times New Roman" panose="02020603050405020304" pitchFamily="18" charset="0"/>
              </a:rPr>
              <a:t>2. Exploratory Analysis: Using summary statistics to pre-analyze data.</a:t>
            </a:r>
          </a:p>
          <a:p>
            <a:pPr indent="-228600">
              <a:lnSpc>
                <a:spcPct val="90000"/>
              </a:lnSpc>
            </a:pPr>
            <a:r>
              <a:rPr lang="en-US" sz="1700" dirty="0">
                <a:latin typeface="Times New Roman" panose="02020603050405020304" pitchFamily="18" charset="0"/>
                <a:cs typeface="Times New Roman" panose="02020603050405020304" pitchFamily="18" charset="0"/>
              </a:rPr>
              <a:t>3. Visualization: Using Matplotlib and Seaborn libraries to plot the findings clearly.</a:t>
            </a:r>
          </a:p>
          <a:p>
            <a:pPr indent="-228600">
              <a:lnSpc>
                <a:spcPct val="90000"/>
              </a:lnSpc>
            </a:pPr>
            <a:r>
              <a:rPr lang="en-US" sz="1700" dirty="0">
                <a:latin typeface="Times New Roman" panose="02020603050405020304" pitchFamily="18" charset="0"/>
                <a:cs typeface="Times New Roman" panose="02020603050405020304" pitchFamily="18" charset="0"/>
              </a:rPr>
              <a:t>4. Statistical Analysis: Analyze correlation tests and a trend analysis to develop insights into the data.</a:t>
            </a:r>
          </a:p>
        </p:txBody>
      </p:sp>
    </p:spTree>
    <p:extLst>
      <p:ext uri="{BB962C8B-B14F-4D97-AF65-F5344CB8AC3E}">
        <p14:creationId xmlns:p14="http://schemas.microsoft.com/office/powerpoint/2010/main" val="362693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F603A4-9793-080E-4E98-B93138757DF3}"/>
              </a:ext>
            </a:extLst>
          </p:cNvPr>
          <p:cNvSpPr txBox="1"/>
          <p:nvPr/>
        </p:nvSpPr>
        <p:spPr>
          <a:xfrm>
            <a:off x="-9150" y="128470"/>
            <a:ext cx="4585188" cy="639342"/>
          </a:xfrm>
          <a:prstGeom prst="rect">
            <a:avLst/>
          </a:prstGeom>
          <a:noFill/>
        </p:spPr>
        <p:txBody>
          <a:bodyPr wrap="square">
            <a:spAutoFit/>
          </a:bodyPr>
          <a:lstStyle/>
          <a:p>
            <a:pPr marL="0" marR="0">
              <a:lnSpc>
                <a:spcPct val="115000"/>
              </a:lnSpc>
              <a:spcBef>
                <a:spcPts val="1400"/>
              </a:spcBef>
              <a:spcAft>
                <a:spcPts val="1400"/>
              </a:spcAft>
            </a:pPr>
            <a:r>
              <a:rPr lang="en-US" sz="3300" b="1" u="sng" dirty="0">
                <a:effectLst/>
                <a:latin typeface="Times New Roman" panose="02020603050405020304" pitchFamily="18" charset="0"/>
                <a:ea typeface="Times New Roman" panose="02020603050405020304" pitchFamily="18" charset="0"/>
              </a:rPr>
              <a:t>Results and Discussion</a:t>
            </a:r>
            <a:endParaRPr lang="en-US" sz="3300" b="1" u="sng"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90F2A9BC-76D6-4D5A-84F1-E3676AA958DB}"/>
              </a:ext>
            </a:extLst>
          </p:cNvPr>
          <p:cNvSpPr txBox="1"/>
          <p:nvPr/>
        </p:nvSpPr>
        <p:spPr>
          <a:xfrm>
            <a:off x="0" y="1197405"/>
            <a:ext cx="9153150" cy="3416320"/>
          </a:xfrm>
          <a:prstGeom prst="rect">
            <a:avLst/>
          </a:prstGeom>
          <a:noFill/>
        </p:spPr>
        <p:txBody>
          <a:bodyPr wrap="square">
            <a:spAutoFit/>
          </a:bodyPr>
          <a:lstStyle/>
          <a:p>
            <a:r>
              <a:rPr lang="en-US" sz="2400" b="1" dirty="0">
                <a:effectLst/>
                <a:latin typeface="Times New Roman" panose="02020603050405020304" pitchFamily="18" charset="0"/>
                <a:ea typeface="Times New Roman" panose="02020603050405020304" pitchFamily="18" charset="0"/>
              </a:rPr>
              <a:t>Distribution of Airbnb Prices:</a:t>
            </a:r>
          </a:p>
          <a:p>
            <a:pPr marL="34290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The distribution of Airbnb prices plot shows the frequency of listings at different price points, with the smooth line indicating the price density. Most listings tend to cluster around lower to mid-range prices, with fewer high-priced properties. The distribution often shows a right skew, indicating a small number of luxury listings. </a:t>
            </a:r>
          </a:p>
          <a:p>
            <a:pPr marL="34290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This analysis helps understand common pricing trends, identify outliers, and assist hosts in setting competitive prices, while also providing insights for market analysis. </a:t>
            </a:r>
            <a:endParaRPr lang="en-US" sz="2400" dirty="0"/>
          </a:p>
        </p:txBody>
      </p:sp>
    </p:spTree>
    <p:extLst>
      <p:ext uri="{BB962C8B-B14F-4D97-AF65-F5344CB8AC3E}">
        <p14:creationId xmlns:p14="http://schemas.microsoft.com/office/powerpoint/2010/main" val="1327558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3453</Words>
  <Application>Microsoft Office PowerPoint</Application>
  <PresentationFormat>On-screen Show (16:9)</PresentationFormat>
  <Paragraphs>131</Paragraphs>
  <Slides>54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Courier New</vt:lpstr>
      <vt:lpstr>Symbol</vt:lpstr>
      <vt:lpstr>Times New Roman</vt:lpstr>
      <vt:lpstr>Office Theme</vt:lpstr>
      <vt:lpstr>Exploratory Data Analysis of Airbnb NYC : Unveiling Trends and Insights</vt:lpstr>
      <vt:lpstr>PowerPoint Presentation</vt:lpstr>
      <vt:lpstr>Introduction </vt:lpstr>
      <vt:lpstr>Dataset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2017-08-01T15:40:51Z</dcterms:created>
  <dcterms:modified xsi:type="dcterms:W3CDTF">2024-12-11T00:30:25Z</dcterms:modified>
</cp:coreProperties>
</file>